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8" r:id="rId2"/>
    <p:sldId id="278" r:id="rId3"/>
    <p:sldId id="270" r:id="rId4"/>
    <p:sldId id="272" r:id="rId5"/>
    <p:sldId id="279" r:id="rId6"/>
    <p:sldId id="280" r:id="rId7"/>
    <p:sldId id="281" r:id="rId8"/>
    <p:sldId id="282" r:id="rId9"/>
    <p:sldId id="283" r:id="rId10"/>
    <p:sldId id="286" r:id="rId11"/>
    <p:sldId id="284" r:id="rId12"/>
    <p:sldId id="285" r:id="rId13"/>
    <p:sldId id="287" r:id="rId14"/>
    <p:sldId id="292" r:id="rId15"/>
    <p:sldId id="288" r:id="rId16"/>
    <p:sldId id="289" r:id="rId17"/>
    <p:sldId id="290" r:id="rId18"/>
    <p:sldId id="291" r:id="rId19"/>
    <p:sldId id="271" r:id="rId20"/>
    <p:sldId id="294" r:id="rId21"/>
    <p:sldId id="293" r:id="rId22"/>
    <p:sldId id="276" r:id="rId23"/>
  </p:sldIdLst>
  <p:sldSz cx="12192000" cy="6858000"/>
  <p:notesSz cx="6858000" cy="9144000"/>
  <p:embeddedFontLst>
    <p:embeddedFont>
      <p:font typeface="맑은 고딕" panose="020B0503020000020004" pitchFamily="34" charset="-127"/>
      <p:regular r:id="rId25"/>
      <p:bold r:id="rId26"/>
    </p:embeddedFont>
    <p:embeddedFont>
      <p:font typeface="Vollkorn Black" panose="020B0604020202020204" charset="0"/>
      <p:bold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44"/>
    <a:srgbClr val="7BB47D"/>
    <a:srgbClr val="AB4B13"/>
    <a:srgbClr val="FF6600"/>
    <a:srgbClr val="AD3821"/>
    <a:srgbClr val="FDF4E5"/>
    <a:srgbClr val="BEA39B"/>
    <a:srgbClr val="403122"/>
    <a:srgbClr val="2D1B13"/>
    <a:srgbClr val="C5B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7C1FC-FC05-4F90-89AF-2D910A0F1180}" v="1838" dt="2020-12-22T09:13:10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8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9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àng Trung" userId="d72b7cb8d54a45ac" providerId="Windows Live" clId="Web-{11F7C1FC-FC05-4F90-89AF-2D910A0F1180}"/>
    <pc:docChg chg="addSld modSld">
      <pc:chgData name="Hoàng Trung" userId="d72b7cb8d54a45ac" providerId="Windows Live" clId="Web-{11F7C1FC-FC05-4F90-89AF-2D910A0F1180}" dt="2020-12-22T09:13:10.667" v="1766" actId="1076"/>
      <pc:docMkLst>
        <pc:docMk/>
      </pc:docMkLst>
      <pc:sldChg chg="addSp delSp modSp">
        <pc:chgData name="Hoàng Trung" userId="d72b7cb8d54a45ac" providerId="Windows Live" clId="Web-{11F7C1FC-FC05-4F90-89AF-2D910A0F1180}" dt="2020-12-22T09:04:36.828" v="1240"/>
        <pc:sldMkLst>
          <pc:docMk/>
          <pc:sldMk cId="1353670022" sldId="280"/>
        </pc:sldMkLst>
        <pc:spChg chg="del mod">
          <ac:chgData name="Hoàng Trung" userId="d72b7cb8d54a45ac" providerId="Windows Live" clId="Web-{11F7C1FC-FC05-4F90-89AF-2D910A0F1180}" dt="2020-12-22T08:44:13.349" v="10"/>
          <ac:spMkLst>
            <pc:docMk/>
            <pc:sldMk cId="1353670022" sldId="280"/>
            <ac:spMk id="2" creationId="{98CA947F-0FB6-4981-AE4D-6B6DF6D71B4F}"/>
          </ac:spMkLst>
        </pc:spChg>
        <pc:spChg chg="del">
          <ac:chgData name="Hoàng Trung" userId="d72b7cb8d54a45ac" providerId="Windows Live" clId="Web-{11F7C1FC-FC05-4F90-89AF-2D910A0F1180}" dt="2020-12-22T08:44:16.381" v="11"/>
          <ac:spMkLst>
            <pc:docMk/>
            <pc:sldMk cId="1353670022" sldId="280"/>
            <ac:spMk id="5" creationId="{517EB3A4-2E03-4114-BB75-0EDAA9D54FCA}"/>
          </ac:spMkLst>
        </pc:spChg>
        <pc:spChg chg="del">
          <ac:chgData name="Hoàng Trung" userId="d72b7cb8d54a45ac" providerId="Windows Live" clId="Web-{11F7C1FC-FC05-4F90-89AF-2D910A0F1180}" dt="2020-12-22T08:44:17.584" v="12"/>
          <ac:spMkLst>
            <pc:docMk/>
            <pc:sldMk cId="1353670022" sldId="280"/>
            <ac:spMk id="6" creationId="{A42179EF-F464-4743-9461-D1AE17023122}"/>
          </ac:spMkLst>
        </pc:spChg>
        <pc:spChg chg="del">
          <ac:chgData name="Hoàng Trung" userId="d72b7cb8d54a45ac" providerId="Windows Live" clId="Web-{11F7C1FC-FC05-4F90-89AF-2D910A0F1180}" dt="2020-12-22T08:44:19.459" v="13"/>
          <ac:spMkLst>
            <pc:docMk/>
            <pc:sldMk cId="1353670022" sldId="280"/>
            <ac:spMk id="7" creationId="{DB1C03DE-1AC0-4EBB-B33A-BF620D519190}"/>
          </ac:spMkLst>
        </pc:spChg>
        <pc:spChg chg="del mod">
          <ac:chgData name="Hoàng Trung" userId="d72b7cb8d54a45ac" providerId="Windows Live" clId="Web-{11F7C1FC-FC05-4F90-89AF-2D910A0F1180}" dt="2020-12-22T08:44:11.537" v="9"/>
          <ac:spMkLst>
            <pc:docMk/>
            <pc:sldMk cId="1353670022" sldId="280"/>
            <ac:spMk id="8" creationId="{43784711-A036-4710-A331-1EAB92AB1C5C}"/>
          </ac:spMkLst>
        </pc:spChg>
        <pc:graphicFrameChg chg="add mod modGraphic">
          <ac:chgData name="Hoàng Trung" userId="d72b7cb8d54a45ac" providerId="Windows Live" clId="Web-{11F7C1FC-FC05-4F90-89AF-2D910A0F1180}" dt="2020-12-22T09:04:36.828" v="1240"/>
          <ac:graphicFrameMkLst>
            <pc:docMk/>
            <pc:sldMk cId="1353670022" sldId="280"/>
            <ac:graphicFrameMk id="3" creationId="{B6580BC6-BF46-40D7-AC07-780CB3E3FB4A}"/>
          </ac:graphicFrameMkLst>
        </pc:graphicFrameChg>
      </pc:sldChg>
      <pc:sldChg chg="addSp delSp modSp new">
        <pc:chgData name="Hoàng Trung" userId="d72b7cb8d54a45ac" providerId="Windows Live" clId="Web-{11F7C1FC-FC05-4F90-89AF-2D910A0F1180}" dt="2020-12-22T09:06:10.533" v="1273" actId="14100"/>
        <pc:sldMkLst>
          <pc:docMk/>
          <pc:sldMk cId="2726243493" sldId="281"/>
        </pc:sldMkLst>
        <pc:spChg chg="mod">
          <ac:chgData name="Hoàng Trung" userId="d72b7cb8d54a45ac" providerId="Windows Live" clId="Web-{11F7C1FC-FC05-4F90-89AF-2D910A0F1180}" dt="2020-12-22T09:05:02.751" v="1260" actId="20577"/>
          <ac:spMkLst>
            <pc:docMk/>
            <pc:sldMk cId="2726243493" sldId="281"/>
            <ac:spMk id="2" creationId="{A309411C-462C-4D21-A710-04505BF20E0D}"/>
          </ac:spMkLst>
        </pc:spChg>
        <pc:spChg chg="del">
          <ac:chgData name="Hoàng Trung" userId="d72b7cb8d54a45ac" providerId="Windows Live" clId="Web-{11F7C1FC-FC05-4F90-89AF-2D910A0F1180}" dt="2020-12-22T09:05:07.376" v="1263"/>
          <ac:spMkLst>
            <pc:docMk/>
            <pc:sldMk cId="2726243493" sldId="281"/>
            <ac:spMk id="3" creationId="{7ABEE4E2-8825-48D0-AC30-CC2816D78354}"/>
          </ac:spMkLst>
        </pc:spChg>
        <pc:spChg chg="del">
          <ac:chgData name="Hoàng Trung" userId="d72b7cb8d54a45ac" providerId="Windows Live" clId="Web-{11F7C1FC-FC05-4F90-89AF-2D910A0F1180}" dt="2020-12-22T09:05:06.516" v="1262"/>
          <ac:spMkLst>
            <pc:docMk/>
            <pc:sldMk cId="2726243493" sldId="281"/>
            <ac:spMk id="4" creationId="{15DE3AB9-096D-49B2-8D20-1455B2D88E8B}"/>
          </ac:spMkLst>
        </pc:spChg>
        <pc:picChg chg="add mod">
          <ac:chgData name="Hoàng Trung" userId="d72b7cb8d54a45ac" providerId="Windows Live" clId="Web-{11F7C1FC-FC05-4F90-89AF-2D910A0F1180}" dt="2020-12-22T09:06:10.533" v="1273" actId="14100"/>
          <ac:picMkLst>
            <pc:docMk/>
            <pc:sldMk cId="2726243493" sldId="281"/>
            <ac:picMk id="5" creationId="{A9BD48C7-1414-4483-9DCC-B8A8AF093CB8}"/>
          </ac:picMkLst>
        </pc:picChg>
      </pc:sldChg>
      <pc:sldChg chg="addSp delSp modSp new">
        <pc:chgData name="Hoàng Trung" userId="d72b7cb8d54a45ac" providerId="Windows Live" clId="Web-{11F7C1FC-FC05-4F90-89AF-2D910A0F1180}" dt="2020-12-22T09:13:10.667" v="1766" actId="1076"/>
        <pc:sldMkLst>
          <pc:docMk/>
          <pc:sldMk cId="2621711737" sldId="282"/>
        </pc:sldMkLst>
        <pc:spChg chg="mod">
          <ac:chgData name="Hoàng Trung" userId="d72b7cb8d54a45ac" providerId="Windows Live" clId="Web-{11F7C1FC-FC05-4F90-89AF-2D910A0F1180}" dt="2020-12-22T09:13:10.667" v="1766" actId="1076"/>
          <ac:spMkLst>
            <pc:docMk/>
            <pc:sldMk cId="2621711737" sldId="282"/>
            <ac:spMk id="2" creationId="{6A34A2D1-76E5-4CB3-9176-D32FFDEE8765}"/>
          </ac:spMkLst>
        </pc:spChg>
        <pc:spChg chg="del">
          <ac:chgData name="Hoàng Trung" userId="d72b7cb8d54a45ac" providerId="Windows Live" clId="Web-{11F7C1FC-FC05-4F90-89AF-2D910A0F1180}" dt="2020-12-22T09:06:46.596" v="1289"/>
          <ac:spMkLst>
            <pc:docMk/>
            <pc:sldMk cId="2621711737" sldId="282"/>
            <ac:spMk id="3" creationId="{1058A017-1596-4C21-B148-6426AB86E262}"/>
          </ac:spMkLst>
        </pc:spChg>
        <pc:spChg chg="del">
          <ac:chgData name="Hoàng Trung" userId="d72b7cb8d54a45ac" providerId="Windows Live" clId="Web-{11F7C1FC-FC05-4F90-89AF-2D910A0F1180}" dt="2020-12-22T09:06:44.300" v="1288"/>
          <ac:spMkLst>
            <pc:docMk/>
            <pc:sldMk cId="2621711737" sldId="282"/>
            <ac:spMk id="4" creationId="{D126A419-87D5-45FB-BB2E-7535AEDCFA71}"/>
          </ac:spMkLst>
        </pc:spChg>
        <pc:graphicFrameChg chg="add del mod modGraphic">
          <ac:chgData name="Hoàng Trung" userId="d72b7cb8d54a45ac" providerId="Windows Live" clId="Web-{11F7C1FC-FC05-4F90-89AF-2D910A0F1180}" dt="2020-12-22T09:10:21.929" v="1765"/>
          <ac:graphicFrameMkLst>
            <pc:docMk/>
            <pc:sldMk cId="2621711737" sldId="282"/>
            <ac:graphicFrameMk id="5" creationId="{EBD8068A-8477-4166-9514-9C738237B0E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14F5E-5FF0-4A67-A7BB-1896812C7AE6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A383-44C6-464E-86AF-AC57DF745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A383-44C6-464E-86AF-AC57DF745B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3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581DE706-BC47-4A77-85BB-2D9240AEA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462844-CCB8-483A-A9EC-0B4F85E3264D}"/>
              </a:ext>
            </a:extLst>
          </p:cNvPr>
          <p:cNvGrpSpPr/>
          <p:nvPr userDrawn="1"/>
        </p:nvGrpSpPr>
        <p:grpSpPr>
          <a:xfrm>
            <a:off x="5249168" y="6375797"/>
            <a:ext cx="1693664" cy="276849"/>
            <a:chOff x="5369364" y="6309320"/>
            <a:chExt cx="1693664" cy="276849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213D943-73B9-4787-8E1F-FFDE81FB7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9364" y="6314749"/>
              <a:ext cx="159596" cy="180223"/>
            </a:xfrm>
            <a:custGeom>
              <a:avLst/>
              <a:gdLst>
                <a:gd name="T0" fmla="*/ 306 w 407"/>
                <a:gd name="T1" fmla="*/ 232 h 463"/>
                <a:gd name="T2" fmla="*/ 171 w 407"/>
                <a:gd name="T3" fmla="*/ 87 h 463"/>
                <a:gd name="T4" fmla="*/ 96 w 407"/>
                <a:gd name="T5" fmla="*/ 87 h 463"/>
                <a:gd name="T6" fmla="*/ 96 w 407"/>
                <a:gd name="T7" fmla="*/ 376 h 463"/>
                <a:gd name="T8" fmla="*/ 171 w 407"/>
                <a:gd name="T9" fmla="*/ 376 h 463"/>
                <a:gd name="T10" fmla="*/ 306 w 407"/>
                <a:gd name="T11" fmla="*/ 232 h 463"/>
                <a:gd name="T12" fmla="*/ 407 w 407"/>
                <a:gd name="T13" fmla="*/ 232 h 463"/>
                <a:gd name="T14" fmla="*/ 171 w 407"/>
                <a:gd name="T15" fmla="*/ 463 h 463"/>
                <a:gd name="T16" fmla="*/ 0 w 407"/>
                <a:gd name="T17" fmla="*/ 463 h 463"/>
                <a:gd name="T18" fmla="*/ 0 w 407"/>
                <a:gd name="T19" fmla="*/ 0 h 463"/>
                <a:gd name="T20" fmla="*/ 171 w 407"/>
                <a:gd name="T21" fmla="*/ 0 h 463"/>
                <a:gd name="T22" fmla="*/ 407 w 407"/>
                <a:gd name="T2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463">
                  <a:moveTo>
                    <a:pt x="306" y="232"/>
                  </a:moveTo>
                  <a:cubicBezTo>
                    <a:pt x="306" y="155"/>
                    <a:pt x="255" y="87"/>
                    <a:pt x="171" y="87"/>
                  </a:cubicBezTo>
                  <a:lnTo>
                    <a:pt x="96" y="87"/>
                  </a:lnTo>
                  <a:lnTo>
                    <a:pt x="96" y="376"/>
                  </a:lnTo>
                  <a:lnTo>
                    <a:pt x="171" y="376"/>
                  </a:lnTo>
                  <a:cubicBezTo>
                    <a:pt x="248" y="376"/>
                    <a:pt x="306" y="314"/>
                    <a:pt x="306" y="232"/>
                  </a:cubicBezTo>
                  <a:close/>
                  <a:moveTo>
                    <a:pt x="407" y="232"/>
                  </a:moveTo>
                  <a:cubicBezTo>
                    <a:pt x="407" y="362"/>
                    <a:pt x="302" y="463"/>
                    <a:pt x="171" y="463"/>
                  </a:cubicBezTo>
                  <a:lnTo>
                    <a:pt x="0" y="463"/>
                  </a:lnTo>
                  <a:lnTo>
                    <a:pt x="0" y="0"/>
                  </a:lnTo>
                  <a:lnTo>
                    <a:pt x="171" y="0"/>
                  </a:lnTo>
                  <a:cubicBezTo>
                    <a:pt x="300" y="0"/>
                    <a:pt x="407" y="99"/>
                    <a:pt x="407" y="23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3F9E74-28DA-4E06-9E7C-23D66C71C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8502" y="6314749"/>
              <a:ext cx="184566" cy="180223"/>
            </a:xfrm>
            <a:custGeom>
              <a:avLst/>
              <a:gdLst>
                <a:gd name="T0" fmla="*/ 236 w 472"/>
                <a:gd name="T1" fmla="*/ 376 h 463"/>
                <a:gd name="T2" fmla="*/ 371 w 472"/>
                <a:gd name="T3" fmla="*/ 232 h 463"/>
                <a:gd name="T4" fmla="*/ 236 w 472"/>
                <a:gd name="T5" fmla="*/ 87 h 463"/>
                <a:gd name="T6" fmla="*/ 100 w 472"/>
                <a:gd name="T7" fmla="*/ 232 h 463"/>
                <a:gd name="T8" fmla="*/ 236 w 472"/>
                <a:gd name="T9" fmla="*/ 376 h 463"/>
                <a:gd name="T10" fmla="*/ 236 w 472"/>
                <a:gd name="T11" fmla="*/ 0 h 463"/>
                <a:gd name="T12" fmla="*/ 472 w 472"/>
                <a:gd name="T13" fmla="*/ 232 h 463"/>
                <a:gd name="T14" fmla="*/ 236 w 472"/>
                <a:gd name="T15" fmla="*/ 463 h 463"/>
                <a:gd name="T16" fmla="*/ 0 w 472"/>
                <a:gd name="T17" fmla="*/ 232 h 463"/>
                <a:gd name="T18" fmla="*/ 236 w 472"/>
                <a:gd name="T1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463">
                  <a:moveTo>
                    <a:pt x="236" y="376"/>
                  </a:moveTo>
                  <a:cubicBezTo>
                    <a:pt x="322" y="376"/>
                    <a:pt x="371" y="309"/>
                    <a:pt x="371" y="232"/>
                  </a:cubicBezTo>
                  <a:cubicBezTo>
                    <a:pt x="371" y="146"/>
                    <a:pt x="313" y="87"/>
                    <a:pt x="236" y="87"/>
                  </a:cubicBezTo>
                  <a:cubicBezTo>
                    <a:pt x="150" y="87"/>
                    <a:pt x="100" y="154"/>
                    <a:pt x="100" y="232"/>
                  </a:cubicBezTo>
                  <a:cubicBezTo>
                    <a:pt x="100" y="310"/>
                    <a:pt x="154" y="376"/>
                    <a:pt x="236" y="376"/>
                  </a:cubicBezTo>
                  <a:close/>
                  <a:moveTo>
                    <a:pt x="236" y="0"/>
                  </a:moveTo>
                  <a:cubicBezTo>
                    <a:pt x="377" y="0"/>
                    <a:pt x="472" y="106"/>
                    <a:pt x="472" y="232"/>
                  </a:cubicBezTo>
                  <a:cubicBezTo>
                    <a:pt x="472" y="368"/>
                    <a:pt x="366" y="463"/>
                    <a:pt x="236" y="463"/>
                  </a:cubicBezTo>
                  <a:cubicBezTo>
                    <a:pt x="96" y="463"/>
                    <a:pt x="0" y="358"/>
                    <a:pt x="0" y="232"/>
                  </a:cubicBezTo>
                  <a:cubicBezTo>
                    <a:pt x="0" y="100"/>
                    <a:pt x="10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9FA1F06-E1AF-4EA0-A3B0-E7839D48A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547" y="6314749"/>
              <a:ext cx="130282" cy="112911"/>
            </a:xfrm>
            <a:custGeom>
              <a:avLst/>
              <a:gdLst>
                <a:gd name="T0" fmla="*/ 96 w 335"/>
                <a:gd name="T1" fmla="*/ 131 h 290"/>
                <a:gd name="T2" fmla="*/ 165 w 335"/>
                <a:gd name="T3" fmla="*/ 87 h 290"/>
                <a:gd name="T4" fmla="*/ 280 w 335"/>
                <a:gd name="T5" fmla="*/ 122 h 290"/>
                <a:gd name="T6" fmla="*/ 335 w 335"/>
                <a:gd name="T7" fmla="*/ 55 h 290"/>
                <a:gd name="T8" fmla="*/ 165 w 335"/>
                <a:gd name="T9" fmla="*/ 0 h 290"/>
                <a:gd name="T10" fmla="*/ 0 w 335"/>
                <a:gd name="T11" fmla="*/ 138 h 290"/>
                <a:gd name="T12" fmla="*/ 250 w 335"/>
                <a:gd name="T13" fmla="*/ 290 h 290"/>
                <a:gd name="T14" fmla="*/ 318 w 335"/>
                <a:gd name="T15" fmla="*/ 222 h 290"/>
                <a:gd name="T16" fmla="*/ 96 w 335"/>
                <a:gd name="T17" fmla="*/ 13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290">
                  <a:moveTo>
                    <a:pt x="96" y="131"/>
                  </a:moveTo>
                  <a:cubicBezTo>
                    <a:pt x="96" y="100"/>
                    <a:pt x="127" y="87"/>
                    <a:pt x="165" y="87"/>
                  </a:cubicBezTo>
                  <a:cubicBezTo>
                    <a:pt x="204" y="87"/>
                    <a:pt x="251" y="101"/>
                    <a:pt x="280" y="122"/>
                  </a:cubicBezTo>
                  <a:lnTo>
                    <a:pt x="335" y="55"/>
                  </a:lnTo>
                  <a:cubicBezTo>
                    <a:pt x="284" y="19"/>
                    <a:pt x="222" y="0"/>
                    <a:pt x="165" y="0"/>
                  </a:cubicBezTo>
                  <a:cubicBezTo>
                    <a:pt x="76" y="0"/>
                    <a:pt x="0" y="46"/>
                    <a:pt x="0" y="138"/>
                  </a:cubicBezTo>
                  <a:cubicBezTo>
                    <a:pt x="0" y="275"/>
                    <a:pt x="184" y="256"/>
                    <a:pt x="250" y="290"/>
                  </a:cubicBezTo>
                  <a:lnTo>
                    <a:pt x="318" y="222"/>
                  </a:lnTo>
                  <a:cubicBezTo>
                    <a:pt x="238" y="172"/>
                    <a:pt x="96" y="194"/>
                    <a:pt x="96" y="13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6FF9852-B935-4486-A5E9-35DE36B07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75" y="6437430"/>
              <a:ext cx="67312" cy="51027"/>
            </a:xfrm>
            <a:custGeom>
              <a:avLst/>
              <a:gdLst>
                <a:gd name="T0" fmla="*/ 59 w 173"/>
                <a:gd name="T1" fmla="*/ 0 h 128"/>
                <a:gd name="T2" fmla="*/ 0 w 173"/>
                <a:gd name="T3" fmla="*/ 66 h 128"/>
                <a:gd name="T4" fmla="*/ 102 w 173"/>
                <a:gd name="T5" fmla="*/ 128 h 128"/>
                <a:gd name="T6" fmla="*/ 173 w 173"/>
                <a:gd name="T7" fmla="*/ 57 h 128"/>
                <a:gd name="T8" fmla="*/ 59 w 173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8">
                  <a:moveTo>
                    <a:pt x="59" y="0"/>
                  </a:moveTo>
                  <a:lnTo>
                    <a:pt x="0" y="66"/>
                  </a:lnTo>
                  <a:cubicBezTo>
                    <a:pt x="33" y="95"/>
                    <a:pt x="68" y="115"/>
                    <a:pt x="102" y="128"/>
                  </a:cubicBezTo>
                  <a:lnTo>
                    <a:pt x="173" y="57"/>
                  </a:lnTo>
                  <a:cubicBezTo>
                    <a:pt x="136" y="52"/>
                    <a:pt x="95" y="35"/>
                    <a:pt x="59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FC3CC33-9CF7-4020-83F2-646D56EA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1630" y="6449373"/>
              <a:ext cx="118340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6 w 304"/>
                <a:gd name="T5" fmla="*/ 27 h 350"/>
                <a:gd name="T6" fmla="*/ 166 w 304"/>
                <a:gd name="T7" fmla="*/ 350 h 350"/>
                <a:gd name="T8" fmla="*/ 137 w 304"/>
                <a:gd name="T9" fmla="*/ 350 h 350"/>
                <a:gd name="T10" fmla="*/ 137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6" y="27"/>
                  </a:lnTo>
                  <a:lnTo>
                    <a:pt x="166" y="350"/>
                  </a:lnTo>
                  <a:lnTo>
                    <a:pt x="137" y="350"/>
                  </a:lnTo>
                  <a:lnTo>
                    <a:pt x="13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252CE90-67E2-4C02-8F8F-98B082A40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912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5891C498-17C2-430D-AD6E-2619C8C4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137" y="6449373"/>
              <a:ext cx="130282" cy="136796"/>
            </a:xfrm>
            <a:custGeom>
              <a:avLst/>
              <a:gdLst>
                <a:gd name="T0" fmla="*/ 336 w 336"/>
                <a:gd name="T1" fmla="*/ 0 h 350"/>
                <a:gd name="T2" fmla="*/ 336 w 336"/>
                <a:gd name="T3" fmla="*/ 350 h 350"/>
                <a:gd name="T4" fmla="*/ 307 w 336"/>
                <a:gd name="T5" fmla="*/ 350 h 350"/>
                <a:gd name="T6" fmla="*/ 307 w 336"/>
                <a:gd name="T7" fmla="*/ 51 h 350"/>
                <a:gd name="T8" fmla="*/ 168 w 336"/>
                <a:gd name="T9" fmla="*/ 237 h 350"/>
                <a:gd name="T10" fmla="*/ 28 w 336"/>
                <a:gd name="T11" fmla="*/ 51 h 350"/>
                <a:gd name="T12" fmla="*/ 28 w 336"/>
                <a:gd name="T13" fmla="*/ 350 h 350"/>
                <a:gd name="T14" fmla="*/ 0 w 336"/>
                <a:gd name="T15" fmla="*/ 350 h 350"/>
                <a:gd name="T16" fmla="*/ 0 w 336"/>
                <a:gd name="T17" fmla="*/ 0 h 350"/>
                <a:gd name="T18" fmla="*/ 19 w 336"/>
                <a:gd name="T19" fmla="*/ 0 h 350"/>
                <a:gd name="T20" fmla="*/ 168 w 336"/>
                <a:gd name="T21" fmla="*/ 197 h 350"/>
                <a:gd name="T22" fmla="*/ 316 w 336"/>
                <a:gd name="T23" fmla="*/ 0 h 350"/>
                <a:gd name="T24" fmla="*/ 336 w 336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50">
                  <a:moveTo>
                    <a:pt x="336" y="0"/>
                  </a:moveTo>
                  <a:lnTo>
                    <a:pt x="336" y="350"/>
                  </a:lnTo>
                  <a:lnTo>
                    <a:pt x="307" y="350"/>
                  </a:lnTo>
                  <a:lnTo>
                    <a:pt x="307" y="51"/>
                  </a:lnTo>
                  <a:lnTo>
                    <a:pt x="168" y="237"/>
                  </a:lnTo>
                  <a:lnTo>
                    <a:pt x="28" y="51"/>
                  </a:lnTo>
                  <a:lnTo>
                    <a:pt x="28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8" y="197"/>
                  </a:lnTo>
                  <a:lnTo>
                    <a:pt x="31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CFD73FD1-4B54-47BF-B315-28515A0EE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218" y="6449373"/>
              <a:ext cx="94455" cy="136796"/>
            </a:xfrm>
            <a:custGeom>
              <a:avLst/>
              <a:gdLst>
                <a:gd name="T0" fmla="*/ 142 w 240"/>
                <a:gd name="T1" fmla="*/ 161 h 350"/>
                <a:gd name="T2" fmla="*/ 211 w 240"/>
                <a:gd name="T3" fmla="*/ 94 h 350"/>
                <a:gd name="T4" fmla="*/ 142 w 240"/>
                <a:gd name="T5" fmla="*/ 27 h 350"/>
                <a:gd name="T6" fmla="*/ 29 w 240"/>
                <a:gd name="T7" fmla="*/ 27 h 350"/>
                <a:gd name="T8" fmla="*/ 29 w 240"/>
                <a:gd name="T9" fmla="*/ 161 h 350"/>
                <a:gd name="T10" fmla="*/ 142 w 240"/>
                <a:gd name="T11" fmla="*/ 161 h 350"/>
                <a:gd name="T12" fmla="*/ 145 w 240"/>
                <a:gd name="T13" fmla="*/ 0 h 350"/>
                <a:gd name="T14" fmla="*/ 240 w 240"/>
                <a:gd name="T15" fmla="*/ 94 h 350"/>
                <a:gd name="T16" fmla="*/ 145 w 240"/>
                <a:gd name="T17" fmla="*/ 188 h 350"/>
                <a:gd name="T18" fmla="*/ 29 w 240"/>
                <a:gd name="T19" fmla="*/ 188 h 350"/>
                <a:gd name="T20" fmla="*/ 29 w 240"/>
                <a:gd name="T21" fmla="*/ 350 h 350"/>
                <a:gd name="T22" fmla="*/ 0 w 240"/>
                <a:gd name="T23" fmla="*/ 350 h 350"/>
                <a:gd name="T24" fmla="*/ 0 w 240"/>
                <a:gd name="T25" fmla="*/ 0 h 350"/>
                <a:gd name="T26" fmla="*/ 145 w 240"/>
                <a:gd name="T2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50">
                  <a:moveTo>
                    <a:pt x="142" y="161"/>
                  </a:moveTo>
                  <a:cubicBezTo>
                    <a:pt x="177" y="161"/>
                    <a:pt x="211" y="133"/>
                    <a:pt x="211" y="94"/>
                  </a:cubicBezTo>
                  <a:cubicBezTo>
                    <a:pt x="211" y="59"/>
                    <a:pt x="181" y="27"/>
                    <a:pt x="142" y="27"/>
                  </a:cubicBezTo>
                  <a:lnTo>
                    <a:pt x="29" y="27"/>
                  </a:lnTo>
                  <a:lnTo>
                    <a:pt x="29" y="161"/>
                  </a:lnTo>
                  <a:lnTo>
                    <a:pt x="142" y="161"/>
                  </a:lnTo>
                  <a:close/>
                  <a:moveTo>
                    <a:pt x="145" y="0"/>
                  </a:moveTo>
                  <a:cubicBezTo>
                    <a:pt x="196" y="0"/>
                    <a:pt x="240" y="39"/>
                    <a:pt x="240" y="94"/>
                  </a:cubicBezTo>
                  <a:cubicBezTo>
                    <a:pt x="240" y="145"/>
                    <a:pt x="198" y="188"/>
                    <a:pt x="145" y="188"/>
                  </a:cubicBezTo>
                  <a:lnTo>
                    <a:pt x="29" y="188"/>
                  </a:lnTo>
                  <a:lnTo>
                    <a:pt x="29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600BDDF-B9CF-4569-AC84-98C30E11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872" y="6449373"/>
              <a:ext cx="86855" cy="136796"/>
            </a:xfrm>
            <a:custGeom>
              <a:avLst/>
              <a:gdLst>
                <a:gd name="T0" fmla="*/ 29 w 224"/>
                <a:gd name="T1" fmla="*/ 0 h 350"/>
                <a:gd name="T2" fmla="*/ 29 w 224"/>
                <a:gd name="T3" fmla="*/ 322 h 350"/>
                <a:gd name="T4" fmla="*/ 224 w 224"/>
                <a:gd name="T5" fmla="*/ 322 h 350"/>
                <a:gd name="T6" fmla="*/ 224 w 224"/>
                <a:gd name="T7" fmla="*/ 350 h 350"/>
                <a:gd name="T8" fmla="*/ 0 w 224"/>
                <a:gd name="T9" fmla="*/ 350 h 350"/>
                <a:gd name="T10" fmla="*/ 0 w 224"/>
                <a:gd name="T11" fmla="*/ 0 h 350"/>
                <a:gd name="T12" fmla="*/ 29 w 22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50">
                  <a:moveTo>
                    <a:pt x="29" y="0"/>
                  </a:moveTo>
                  <a:lnTo>
                    <a:pt x="29" y="322"/>
                  </a:lnTo>
                  <a:lnTo>
                    <a:pt x="224" y="322"/>
                  </a:lnTo>
                  <a:lnTo>
                    <a:pt x="224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FCE94FB-D4FE-4E3C-98C9-A3D00A701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412" y="6449373"/>
              <a:ext cx="120511" cy="136796"/>
            </a:xfrm>
            <a:custGeom>
              <a:avLst/>
              <a:gdLst>
                <a:gd name="T0" fmla="*/ 70 w 310"/>
                <a:gd name="T1" fmla="*/ 251 h 351"/>
                <a:gd name="T2" fmla="*/ 241 w 310"/>
                <a:gd name="T3" fmla="*/ 251 h 351"/>
                <a:gd name="T4" fmla="*/ 155 w 310"/>
                <a:gd name="T5" fmla="*/ 36 h 351"/>
                <a:gd name="T6" fmla="*/ 70 w 310"/>
                <a:gd name="T7" fmla="*/ 251 h 351"/>
                <a:gd name="T8" fmla="*/ 170 w 310"/>
                <a:gd name="T9" fmla="*/ 0 h 351"/>
                <a:gd name="T10" fmla="*/ 310 w 310"/>
                <a:gd name="T11" fmla="*/ 351 h 351"/>
                <a:gd name="T12" fmla="*/ 281 w 310"/>
                <a:gd name="T13" fmla="*/ 351 h 351"/>
                <a:gd name="T14" fmla="*/ 252 w 310"/>
                <a:gd name="T15" fmla="*/ 278 h 351"/>
                <a:gd name="T16" fmla="*/ 59 w 310"/>
                <a:gd name="T17" fmla="*/ 278 h 351"/>
                <a:gd name="T18" fmla="*/ 30 w 310"/>
                <a:gd name="T19" fmla="*/ 351 h 351"/>
                <a:gd name="T20" fmla="*/ 0 w 310"/>
                <a:gd name="T21" fmla="*/ 351 h 351"/>
                <a:gd name="T22" fmla="*/ 140 w 310"/>
                <a:gd name="T23" fmla="*/ 0 h 351"/>
                <a:gd name="T24" fmla="*/ 170 w 310"/>
                <a:gd name="T2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51">
                  <a:moveTo>
                    <a:pt x="70" y="251"/>
                  </a:moveTo>
                  <a:lnTo>
                    <a:pt x="241" y="251"/>
                  </a:lnTo>
                  <a:lnTo>
                    <a:pt x="155" y="36"/>
                  </a:lnTo>
                  <a:lnTo>
                    <a:pt x="70" y="251"/>
                  </a:lnTo>
                  <a:close/>
                  <a:moveTo>
                    <a:pt x="170" y="0"/>
                  </a:moveTo>
                  <a:lnTo>
                    <a:pt x="310" y="351"/>
                  </a:lnTo>
                  <a:lnTo>
                    <a:pt x="281" y="351"/>
                  </a:lnTo>
                  <a:lnTo>
                    <a:pt x="252" y="278"/>
                  </a:lnTo>
                  <a:lnTo>
                    <a:pt x="59" y="278"/>
                  </a:lnTo>
                  <a:lnTo>
                    <a:pt x="30" y="351"/>
                  </a:lnTo>
                  <a:lnTo>
                    <a:pt x="0" y="351"/>
                  </a:lnTo>
                  <a:lnTo>
                    <a:pt x="14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2FB5A85E-6272-4D10-9996-8C600614A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52" y="6449373"/>
              <a:ext cx="119425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7 w 304"/>
                <a:gd name="T5" fmla="*/ 27 h 350"/>
                <a:gd name="T6" fmla="*/ 167 w 304"/>
                <a:gd name="T7" fmla="*/ 350 h 350"/>
                <a:gd name="T8" fmla="*/ 138 w 304"/>
                <a:gd name="T9" fmla="*/ 350 h 350"/>
                <a:gd name="T10" fmla="*/ 138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7" y="27"/>
                  </a:lnTo>
                  <a:lnTo>
                    <a:pt x="167" y="350"/>
                  </a:lnTo>
                  <a:lnTo>
                    <a:pt x="138" y="350"/>
                  </a:lnTo>
                  <a:lnTo>
                    <a:pt x="138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EC62458-5E28-4914-AB7C-C4D3F255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576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B1BC0AE-5CC4-4D3C-B4A0-049FE5BF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74" y="6449373"/>
              <a:ext cx="109654" cy="136796"/>
            </a:xfrm>
            <a:custGeom>
              <a:avLst/>
              <a:gdLst>
                <a:gd name="T0" fmla="*/ 18 w 283"/>
                <a:gd name="T1" fmla="*/ 269 h 351"/>
                <a:gd name="T2" fmla="*/ 148 w 283"/>
                <a:gd name="T3" fmla="*/ 323 h 351"/>
                <a:gd name="T4" fmla="*/ 254 w 283"/>
                <a:gd name="T5" fmla="*/ 249 h 351"/>
                <a:gd name="T6" fmla="*/ 6 w 283"/>
                <a:gd name="T7" fmla="*/ 99 h 351"/>
                <a:gd name="T8" fmla="*/ 129 w 283"/>
                <a:gd name="T9" fmla="*/ 0 h 351"/>
                <a:gd name="T10" fmla="*/ 258 w 283"/>
                <a:gd name="T11" fmla="*/ 42 h 351"/>
                <a:gd name="T12" fmla="*/ 241 w 283"/>
                <a:gd name="T13" fmla="*/ 64 h 351"/>
                <a:gd name="T14" fmla="*/ 130 w 283"/>
                <a:gd name="T15" fmla="*/ 27 h 351"/>
                <a:gd name="T16" fmla="*/ 35 w 283"/>
                <a:gd name="T17" fmla="*/ 98 h 351"/>
                <a:gd name="T18" fmla="*/ 283 w 283"/>
                <a:gd name="T19" fmla="*/ 249 h 351"/>
                <a:gd name="T20" fmla="*/ 148 w 283"/>
                <a:gd name="T21" fmla="*/ 351 h 351"/>
                <a:gd name="T22" fmla="*/ 0 w 283"/>
                <a:gd name="T23" fmla="*/ 289 h 351"/>
                <a:gd name="T24" fmla="*/ 18 w 283"/>
                <a:gd name="T25" fmla="*/ 26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351">
                  <a:moveTo>
                    <a:pt x="18" y="269"/>
                  </a:moveTo>
                  <a:cubicBezTo>
                    <a:pt x="61" y="308"/>
                    <a:pt x="108" y="323"/>
                    <a:pt x="148" y="323"/>
                  </a:cubicBezTo>
                  <a:cubicBezTo>
                    <a:pt x="208" y="323"/>
                    <a:pt x="254" y="292"/>
                    <a:pt x="254" y="249"/>
                  </a:cubicBezTo>
                  <a:cubicBezTo>
                    <a:pt x="254" y="151"/>
                    <a:pt x="6" y="226"/>
                    <a:pt x="6" y="99"/>
                  </a:cubicBezTo>
                  <a:cubicBezTo>
                    <a:pt x="6" y="33"/>
                    <a:pt x="61" y="1"/>
                    <a:pt x="129" y="0"/>
                  </a:cubicBezTo>
                  <a:cubicBezTo>
                    <a:pt x="171" y="0"/>
                    <a:pt x="218" y="14"/>
                    <a:pt x="258" y="42"/>
                  </a:cubicBezTo>
                  <a:lnTo>
                    <a:pt x="241" y="64"/>
                  </a:lnTo>
                  <a:cubicBezTo>
                    <a:pt x="207" y="39"/>
                    <a:pt x="166" y="27"/>
                    <a:pt x="130" y="27"/>
                  </a:cubicBezTo>
                  <a:cubicBezTo>
                    <a:pt x="76" y="27"/>
                    <a:pt x="35" y="50"/>
                    <a:pt x="35" y="98"/>
                  </a:cubicBezTo>
                  <a:cubicBezTo>
                    <a:pt x="35" y="196"/>
                    <a:pt x="283" y="120"/>
                    <a:pt x="283" y="249"/>
                  </a:cubicBezTo>
                  <a:cubicBezTo>
                    <a:pt x="283" y="308"/>
                    <a:pt x="224" y="351"/>
                    <a:pt x="148" y="351"/>
                  </a:cubicBezTo>
                  <a:cubicBezTo>
                    <a:pt x="102" y="350"/>
                    <a:pt x="49" y="333"/>
                    <a:pt x="0" y="289"/>
                  </a:cubicBezTo>
                  <a:lnTo>
                    <a:pt x="18" y="26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39C767C-7E99-4444-8126-525583DF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309320"/>
              <a:ext cx="80340" cy="93369"/>
            </a:xfrm>
            <a:custGeom>
              <a:avLst/>
              <a:gdLst>
                <a:gd name="T0" fmla="*/ 206 w 206"/>
                <a:gd name="T1" fmla="*/ 0 h 238"/>
                <a:gd name="T2" fmla="*/ 0 w 206"/>
                <a:gd name="T3" fmla="*/ 119 h 238"/>
                <a:gd name="T4" fmla="*/ 206 w 206"/>
                <a:gd name="T5" fmla="*/ 238 h 238"/>
                <a:gd name="T6" fmla="*/ 206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206" y="0"/>
                  </a:moveTo>
                  <a:lnTo>
                    <a:pt x="0" y="119"/>
                  </a:lnTo>
                  <a:lnTo>
                    <a:pt x="206" y="23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EC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7551740-1C2D-4D8B-80B4-9EB90955E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413545"/>
              <a:ext cx="80340" cy="92283"/>
            </a:xfrm>
            <a:custGeom>
              <a:avLst/>
              <a:gdLst>
                <a:gd name="T0" fmla="*/ 0 w 206"/>
                <a:gd name="T1" fmla="*/ 119 h 238"/>
                <a:gd name="T2" fmla="*/ 206 w 206"/>
                <a:gd name="T3" fmla="*/ 238 h 238"/>
                <a:gd name="T4" fmla="*/ 206 w 206"/>
                <a:gd name="T5" fmla="*/ 0 h 238"/>
                <a:gd name="T6" fmla="*/ 0 w 206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119"/>
                  </a:moveTo>
                  <a:lnTo>
                    <a:pt x="206" y="238"/>
                  </a:lnTo>
                  <a:lnTo>
                    <a:pt x="206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E2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EADC6F3-2632-44C8-AD27-15E6D8693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95" y="6361433"/>
              <a:ext cx="80340" cy="93369"/>
            </a:xfrm>
            <a:custGeom>
              <a:avLst/>
              <a:gdLst>
                <a:gd name="T0" fmla="*/ 0 w 206"/>
                <a:gd name="T1" fmla="*/ 0 h 238"/>
                <a:gd name="T2" fmla="*/ 0 w 206"/>
                <a:gd name="T3" fmla="*/ 238 h 238"/>
                <a:gd name="T4" fmla="*/ 206 w 206"/>
                <a:gd name="T5" fmla="*/ 119 h 238"/>
                <a:gd name="T6" fmla="*/ 0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0"/>
                  </a:moveTo>
                  <a:lnTo>
                    <a:pt x="0" y="23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00DBB2FD-9617-4461-A8E8-871ACA16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309320"/>
              <a:ext cx="80340" cy="93369"/>
            </a:xfrm>
            <a:custGeom>
              <a:avLst/>
              <a:gdLst>
                <a:gd name="T0" fmla="*/ 207 w 207"/>
                <a:gd name="T1" fmla="*/ 119 h 238"/>
                <a:gd name="T2" fmla="*/ 0 w 207"/>
                <a:gd name="T3" fmla="*/ 0 h 238"/>
                <a:gd name="T4" fmla="*/ 0 w 207"/>
                <a:gd name="T5" fmla="*/ 238 h 238"/>
                <a:gd name="T6" fmla="*/ 207 w 207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8">
                  <a:moveTo>
                    <a:pt x="207" y="119"/>
                  </a:moveTo>
                  <a:lnTo>
                    <a:pt x="0" y="0"/>
                  </a:lnTo>
                  <a:lnTo>
                    <a:pt x="0" y="238"/>
                  </a:lnTo>
                  <a:lnTo>
                    <a:pt x="207" y="119"/>
                  </a:lnTo>
                  <a:close/>
                </a:path>
              </a:pathLst>
            </a:custGeom>
            <a:solidFill>
              <a:srgbClr val="56A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FFD8C69F-B8E1-4720-844B-0B754E33F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413545"/>
              <a:ext cx="80340" cy="92283"/>
            </a:xfrm>
            <a:custGeom>
              <a:avLst/>
              <a:gdLst>
                <a:gd name="T0" fmla="*/ 0 w 207"/>
                <a:gd name="T1" fmla="*/ 237 h 237"/>
                <a:gd name="T2" fmla="*/ 207 w 207"/>
                <a:gd name="T3" fmla="*/ 118 h 237"/>
                <a:gd name="T4" fmla="*/ 0 w 207"/>
                <a:gd name="T5" fmla="*/ 0 h 237"/>
                <a:gd name="T6" fmla="*/ 0 w 207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7">
                  <a:moveTo>
                    <a:pt x="0" y="237"/>
                  </a:moveTo>
                  <a:lnTo>
                    <a:pt x="207" y="118"/>
                  </a:lnTo>
                  <a:lnTo>
                    <a:pt x="0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663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부제목 3">
            <a:extLst>
              <a:ext uri="{FF2B5EF4-FFF2-40B4-BE49-F238E27FC236}">
                <a16:creationId xmlns:a16="http://schemas.microsoft.com/office/drawing/2014/main" id="{14948A6B-895A-497F-B483-932FEC6D1641}"/>
              </a:ext>
            </a:extLst>
          </p:cNvPr>
          <p:cNvSpPr txBox="1">
            <a:spLocks/>
          </p:cNvSpPr>
          <p:nvPr userDrawn="1"/>
        </p:nvSpPr>
        <p:spPr>
          <a:xfrm>
            <a:off x="2087301" y="2474860"/>
            <a:ext cx="8017398" cy="23775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3882F4-B9DB-493E-8E25-EE83A5A032B0}"/>
              </a:ext>
            </a:extLst>
          </p:cNvPr>
          <p:cNvSpPr/>
          <p:nvPr userDrawn="1"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  <a:t/>
            </a:r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61308-1CE5-4106-A66D-DC1DD93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109C8-343D-4EBC-9887-372C4270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B98B9-BFDC-436F-A212-537333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0516B66-2137-4C74-BC0A-C1575D016D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FED0-373C-489B-B1B3-A21E62E5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70" y="934524"/>
            <a:ext cx="4781311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5DB56-4AF2-4CB9-B296-CE7D9605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A25DFAC-4220-4067-8088-940C87433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0625" y="2755900"/>
            <a:ext cx="4984750" cy="31670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B68D0B7-2351-4034-9D19-1539BACAA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9888"/>
            <a:ext cx="4470400" cy="6118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32D93-77B6-407F-B4D4-F4E15931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8A218-EDDB-4C83-9BEC-F814D6E8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93464-E6ED-458B-B9B0-BFDA441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1" y="365125"/>
            <a:ext cx="11458938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B42B5-A86C-4550-8567-9B834E9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640D074-B575-4764-9795-1C3FC8EAE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713" y="5173663"/>
            <a:ext cx="11458575" cy="1382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40105C-9298-4A75-BC3D-E5F44EFB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4C6F1-B4F9-4BCD-B87D-A392DAD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8B86F0C-CF98-4B69-8C3A-B94D34AE0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84338"/>
            <a:ext cx="12192000" cy="3149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246CF0CC-10FA-40D5-8DF0-33A68044C1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C98D-263F-4913-8577-1A1538115402}"/>
              </a:ext>
            </a:extLst>
          </p:cNvPr>
          <p:cNvSpPr/>
          <p:nvPr userDrawn="1"/>
        </p:nvSpPr>
        <p:spPr>
          <a:xfrm>
            <a:off x="472440" y="1591365"/>
            <a:ext cx="11247120" cy="500083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AE8240-F78F-409A-A8D6-41FF8A313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50"/>
            <a:ext cx="11245850" cy="49704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E3252A-1BC1-439E-AF03-5F7885A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0779"/>
            <a:ext cx="93268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FBC68-94F6-4D77-845C-F76BA4DF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0F909-2EFF-4191-B9DF-C69E1F0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96FC14-D587-4A3E-9756-8A7F2C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894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089400" y="3441700"/>
            <a:ext cx="4076700" cy="3397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C9F24C-D37D-4C94-9177-AD7FA5FE05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EF5D-24AE-4FDF-B7EE-C754CA6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B5A60A-7E6D-47D6-828E-18054A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30FD0-9124-4E4D-B61D-2D6EC6AD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C552DA-5F0F-4767-AFD7-3515B096113E}"/>
              </a:ext>
            </a:extLst>
          </p:cNvPr>
          <p:cNvSpPr/>
          <p:nvPr userDrawn="1"/>
        </p:nvSpPr>
        <p:spPr>
          <a:xfrm>
            <a:off x="335280" y="243840"/>
            <a:ext cx="11490960" cy="6324600"/>
          </a:xfrm>
          <a:custGeom>
            <a:avLst/>
            <a:gdLst>
              <a:gd name="connsiteX0" fmla="*/ 3322320 w 11490960"/>
              <a:gd name="connsiteY0" fmla="*/ 419100 h 6324600"/>
              <a:gd name="connsiteX1" fmla="*/ 579120 w 11490960"/>
              <a:gd name="connsiteY1" fmla="*/ 3162300 h 6324600"/>
              <a:gd name="connsiteX2" fmla="*/ 3322320 w 11490960"/>
              <a:gd name="connsiteY2" fmla="*/ 5905500 h 6324600"/>
              <a:gd name="connsiteX3" fmla="*/ 6065520 w 11490960"/>
              <a:gd name="connsiteY3" fmla="*/ 3162300 h 6324600"/>
              <a:gd name="connsiteX4" fmla="*/ 3322320 w 11490960"/>
              <a:gd name="connsiteY4" fmla="*/ 419100 h 6324600"/>
              <a:gd name="connsiteX5" fmla="*/ 0 w 11490960"/>
              <a:gd name="connsiteY5" fmla="*/ 0 h 6324600"/>
              <a:gd name="connsiteX6" fmla="*/ 11490960 w 11490960"/>
              <a:gd name="connsiteY6" fmla="*/ 0 h 6324600"/>
              <a:gd name="connsiteX7" fmla="*/ 11490960 w 11490960"/>
              <a:gd name="connsiteY7" fmla="*/ 6324600 h 6324600"/>
              <a:gd name="connsiteX8" fmla="*/ 0 w 11490960"/>
              <a:gd name="connsiteY8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960" h="6324600">
                <a:moveTo>
                  <a:pt x="3322320" y="419100"/>
                </a:moveTo>
                <a:cubicBezTo>
                  <a:pt x="1807292" y="419100"/>
                  <a:pt x="579120" y="1647272"/>
                  <a:pt x="579120" y="3162300"/>
                </a:cubicBezTo>
                <a:cubicBezTo>
                  <a:pt x="579120" y="4677328"/>
                  <a:pt x="1807292" y="5905500"/>
                  <a:pt x="3322320" y="5905500"/>
                </a:cubicBezTo>
                <a:cubicBezTo>
                  <a:pt x="4837348" y="5905500"/>
                  <a:pt x="6065520" y="4677328"/>
                  <a:pt x="6065520" y="3162300"/>
                </a:cubicBezTo>
                <a:cubicBezTo>
                  <a:pt x="6065520" y="1647272"/>
                  <a:pt x="4837348" y="419100"/>
                  <a:pt x="3322320" y="419100"/>
                </a:cubicBezTo>
                <a:close/>
                <a:moveTo>
                  <a:pt x="0" y="0"/>
                </a:moveTo>
                <a:lnTo>
                  <a:pt x="11490960" y="0"/>
                </a:lnTo>
                <a:lnTo>
                  <a:pt x="11490960" y="63246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C7AB-711F-462D-AE26-2836E06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60570"/>
            <a:ext cx="39166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377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EF09FB-BB3B-4E97-8010-980ABCEF95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34E953-D340-41C1-BCBA-EDF3EC4E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38288"/>
            <a:ext cx="114300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C5A97-D69E-4CA5-BECA-AB28C7061806}"/>
              </a:ext>
            </a:extLst>
          </p:cNvPr>
          <p:cNvSpPr/>
          <p:nvPr userDrawn="1"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1F75F-A8F4-41FF-B1C3-BA3E5106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919-03F4-416F-8D12-5C6FBF8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37AE29-DF54-4989-B13B-3166DBE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5DAAEA5-9212-4BD9-B78D-3F1F6B84A571}"/>
              </a:ext>
            </a:extLst>
          </p:cNvPr>
          <p:cNvSpPr txBox="1">
            <a:spLocks/>
          </p:cNvSpPr>
          <p:nvPr userDrawn="1"/>
        </p:nvSpPr>
        <p:spPr>
          <a:xfrm>
            <a:off x="381001" y="3429000"/>
            <a:ext cx="11430000" cy="3163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DB1F-BF5D-4A89-93DB-59D69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2" y="170396"/>
            <a:ext cx="10515600" cy="114881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5AB1E-5ABF-4443-BD58-D9D42551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B9C0031-71BB-4870-9CE9-D173B2A7B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50" y="1319213"/>
            <a:ext cx="7886700" cy="51450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FB56-C3B2-43EB-B855-6049738D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52129-98F8-476B-92A6-5BACFF6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5020-FCC1-485C-B820-B73F4794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2645234"/>
            <a:ext cx="3670300" cy="3162476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9F744-1CAA-4C92-9BAB-19D0C4B1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E879E-7472-4DCC-9237-AEEB351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796B9-C678-436E-8562-A4CB90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2700" y="105029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540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2EE3AC-5927-4DEA-9C5D-095B0527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6238-05CD-4B1A-8D3A-EE9D0321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4F86-1076-48D3-8DE6-325FDF722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84B-4E89-4564-87C3-1FFCB88DD0EE}" type="datetimeFigureOut">
              <a:rPr lang="ko-KR" altLang="en-US" smtClean="0"/>
              <a:t>2020-12-22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7D03-18E7-42AC-8190-FCCC9C8E1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E91E0-76A4-4DC9-A66A-03D3C84C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76" r:id="rId3"/>
    <p:sldLayoutId id="2147483677" r:id="rId4"/>
    <p:sldLayoutId id="2147483682" r:id="rId5"/>
    <p:sldLayoutId id="2147483678" r:id="rId6"/>
    <p:sldLayoutId id="2147483679" r:id="rId7"/>
    <p:sldLayoutId id="2147483680" r:id="rId8"/>
    <p:sldLayoutId id="2147483681" r:id="rId9"/>
    <p:sldLayoutId id="214748367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BF0B392B-8F98-472A-A7C1-2AA9F2C61D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-32366" y="95535"/>
            <a:ext cx="12192000" cy="6858000"/>
          </a:xfrm>
        </p:spPr>
      </p:pic>
      <p:sp>
        <p:nvSpPr>
          <p:cNvPr id="29" name="제목 2">
            <a:extLst>
              <a:ext uri="{FF2B5EF4-FFF2-40B4-BE49-F238E27FC236}">
                <a16:creationId xmlns:a16="http://schemas.microsoft.com/office/drawing/2014/main" id="{CA926AE5-F2D6-48EE-9BA1-7F27F13D0A4D}"/>
              </a:ext>
            </a:extLst>
          </p:cNvPr>
          <p:cNvSpPr txBox="1">
            <a:spLocks/>
          </p:cNvSpPr>
          <p:nvPr/>
        </p:nvSpPr>
        <p:spPr>
          <a:xfrm>
            <a:off x="885029" y="4180840"/>
            <a:ext cx="4162050" cy="120032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B9B46C-D889-4ED3-A96D-9A39B5EA599B}"/>
              </a:ext>
            </a:extLst>
          </p:cNvPr>
          <p:cNvSpPr/>
          <p:nvPr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  <a:t/>
            </a:r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OFFICE BOT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5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333" y="909131"/>
            <a:ext cx="3858163" cy="4677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612" y="1592591"/>
            <a:ext cx="453453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36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án tiếp cận và kết quả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927871"/>
              </p:ext>
            </p:extLst>
          </p:nvPr>
        </p:nvGraphicFramePr>
        <p:xfrm>
          <a:off x="470619" y="1690688"/>
          <a:ext cx="5222815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3177">
                  <a:extLst>
                    <a:ext uri="{9D8B030D-6E8A-4147-A177-3AD203B41FA5}">
                      <a16:colId xmlns:a16="http://schemas.microsoft.com/office/drawing/2014/main" val="1416627729"/>
                    </a:ext>
                  </a:extLst>
                </a:gridCol>
                <a:gridCol w="1535502">
                  <a:extLst>
                    <a:ext uri="{9D8B030D-6E8A-4147-A177-3AD203B41FA5}">
                      <a16:colId xmlns:a16="http://schemas.microsoft.com/office/drawing/2014/main" val="3421163849"/>
                    </a:ext>
                  </a:extLst>
                </a:gridCol>
                <a:gridCol w="1009291">
                  <a:extLst>
                    <a:ext uri="{9D8B030D-6E8A-4147-A177-3AD203B41FA5}">
                      <a16:colId xmlns:a16="http://schemas.microsoft.com/office/drawing/2014/main" val="2804979785"/>
                    </a:ext>
                  </a:extLst>
                </a:gridCol>
                <a:gridCol w="2104845">
                  <a:extLst>
                    <a:ext uri="{9D8B030D-6E8A-4147-A177-3AD203B41FA5}">
                      <a16:colId xmlns:a16="http://schemas.microsoft.com/office/drawing/2014/main" val="2512140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STT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Phương</a:t>
                      </a:r>
                      <a:r>
                        <a:rPr lang="vi-VN" baseline="0" dirty="0" smtClean="0">
                          <a:latin typeface="+mj-lt"/>
                        </a:rPr>
                        <a:t> pháp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F1-score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Speech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283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TF-IDF + SVM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89,2%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41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TF-IDF + MLP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93,7%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Time Extract:</a:t>
                      </a:r>
                      <a:r>
                        <a:rPr lang="vi-VN" baseline="0" dirty="0" smtClean="0">
                          <a:latin typeface="+mj-lt"/>
                        </a:rPr>
                        <a:t> 9ms</a:t>
                      </a:r>
                    </a:p>
                    <a:p>
                      <a:r>
                        <a:rPr lang="vi-VN" baseline="0" dirty="0" smtClean="0">
                          <a:latin typeface="+mj-lt"/>
                        </a:rPr>
                        <a:t>Time Predict: 1ms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105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3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LSTM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95,2%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Predict</a:t>
                      </a:r>
                      <a:r>
                        <a:rPr lang="vi-VN" baseline="0" dirty="0" smtClean="0">
                          <a:latin typeface="+mj-lt"/>
                        </a:rPr>
                        <a:t> Time: 257ms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120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495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65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8565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65" y="1401364"/>
            <a:ext cx="6163535" cy="48489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619" y="4958041"/>
            <a:ext cx="508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Device Test: I5 7200U, 8G Ram</a:t>
            </a:r>
          </a:p>
          <a:p>
            <a:r>
              <a:rPr lang="vi-VN" dirty="0" smtClean="0">
                <a:latin typeface="+mj-lt"/>
              </a:rPr>
              <a:t>Trong một vài điều kiện có thể chênh lệch với con số trên bảng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9371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TASK 3: Nhận dạng tên thực thể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118428"/>
              </p:ext>
            </p:extLst>
          </p:nvPr>
        </p:nvGraphicFramePr>
        <p:xfrm>
          <a:off x="836762" y="1759699"/>
          <a:ext cx="10429335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32">
                  <a:extLst>
                    <a:ext uri="{9D8B030D-6E8A-4147-A177-3AD203B41FA5}">
                      <a16:colId xmlns:a16="http://schemas.microsoft.com/office/drawing/2014/main" val="2189219160"/>
                    </a:ext>
                  </a:extLst>
                </a:gridCol>
                <a:gridCol w="3303521">
                  <a:extLst>
                    <a:ext uri="{9D8B030D-6E8A-4147-A177-3AD203B41FA5}">
                      <a16:colId xmlns:a16="http://schemas.microsoft.com/office/drawing/2014/main" val="3760980765"/>
                    </a:ext>
                  </a:extLst>
                </a:gridCol>
                <a:gridCol w="6625482">
                  <a:extLst>
                    <a:ext uri="{9D8B030D-6E8A-4147-A177-3AD203B41FA5}">
                      <a16:colId xmlns:a16="http://schemas.microsoft.com/office/drawing/2014/main" val="18488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STT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Sub-task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Mô</a:t>
                      </a:r>
                      <a:r>
                        <a:rPr lang="vi-VN" baseline="0" dirty="0" smtClean="0">
                          <a:latin typeface="+mj-lt"/>
                        </a:rPr>
                        <a:t> tả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434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Xây</a:t>
                      </a:r>
                      <a:r>
                        <a:rPr lang="vi-VN" baseline="0" dirty="0" smtClean="0">
                          <a:latin typeface="+mj-lt"/>
                        </a:rPr>
                        <a:t> dựng dataset NER 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dirty="0" smtClean="0">
                          <a:latin typeface="+mj-lt"/>
                        </a:rPr>
                        <a:t>Xác</a:t>
                      </a:r>
                      <a:r>
                        <a:rPr lang="vi-VN" baseline="0" dirty="0" smtClean="0">
                          <a:latin typeface="+mj-lt"/>
                        </a:rPr>
                        <a:t> định thực thể trong câu hỏi người dùng gồm 4 thực thể: bằng cấp, Tháng, Ngôn ngữ, Job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Số câu: 375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Số từ trong câu lớn nhất: 21 words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Số từ vựng trong câu: 809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Train:Test =  8:2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254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Xây</a:t>
                      </a:r>
                      <a:r>
                        <a:rPr lang="vi-VN" baseline="0" dirty="0" smtClean="0">
                          <a:latin typeface="+mj-lt"/>
                        </a:rPr>
                        <a:t> dựng dataset NER 2: </a:t>
                      </a:r>
                    </a:p>
                    <a:p>
                      <a:pPr algn="ctr"/>
                      <a:r>
                        <a:rPr lang="vi-VN" baseline="0" dirty="0" smtClean="0">
                          <a:latin typeface="+mj-lt"/>
                        </a:rPr>
                        <a:t>Xác định NER trên CV</a:t>
                      </a:r>
                    </a:p>
                    <a:p>
                      <a:pPr algn="ctr"/>
                      <a:r>
                        <a:rPr lang="vi-VN" baseline="0" dirty="0" smtClean="0">
                          <a:latin typeface="+mj-lt"/>
                        </a:rPr>
                        <a:t>Tập datase public online 220 CV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dirty="0" smtClean="0">
                          <a:latin typeface="+mj-lt"/>
                        </a:rPr>
                        <a:t>Số</a:t>
                      </a:r>
                      <a:r>
                        <a:rPr lang="vi-VN" baseline="0" dirty="0" smtClean="0">
                          <a:latin typeface="+mj-lt"/>
                        </a:rPr>
                        <a:t> lượng thực thể: 5 gồm: Designation, Name, Company,  Email,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vi-VN" baseline="0" dirty="0" smtClean="0">
                          <a:latin typeface="+mj-lt"/>
                        </a:rPr>
                        <a:t>Skills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Số CV: 220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dirty="0" smtClean="0">
                          <a:latin typeface="+mj-lt"/>
                        </a:rPr>
                        <a:t>Train:</a:t>
                      </a:r>
                      <a:r>
                        <a:rPr lang="vi-VN" baseline="0" dirty="0" smtClean="0">
                          <a:latin typeface="+mj-lt"/>
                        </a:rPr>
                        <a:t> Test = (200:20)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33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3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Lựa</a:t>
                      </a:r>
                      <a:r>
                        <a:rPr lang="vi-VN" baseline="0" dirty="0" smtClean="0">
                          <a:latin typeface="+mj-lt"/>
                        </a:rPr>
                        <a:t> chọn phương pháp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LSTM, CRF...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119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819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53" y="1771307"/>
            <a:ext cx="3029373" cy="3591426"/>
          </a:xfrm>
          <a:prstGeom prst="rect">
            <a:avLst/>
          </a:prstGeom>
        </p:spPr>
      </p:pic>
      <p:pic>
        <p:nvPicPr>
          <p:cNvPr id="2050" name="Picture 2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816" y="1206230"/>
            <a:ext cx="6486525" cy="50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07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quả phân tích:</a:t>
            </a:r>
            <a:endParaRPr lang="en-US" dirty="0"/>
          </a:p>
        </p:txBody>
      </p:sp>
      <p:pic>
        <p:nvPicPr>
          <p:cNvPr id="5122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" y="2018579"/>
            <a:ext cx="5130741" cy="366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762" y="1541832"/>
            <a:ext cx="6549059" cy="480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167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Thực hiện phương pháp và kết quả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81248"/>
              </p:ext>
            </p:extLst>
          </p:nvPr>
        </p:nvGraphicFramePr>
        <p:xfrm>
          <a:off x="366531" y="1456459"/>
          <a:ext cx="5895676" cy="110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92">
                  <a:extLst>
                    <a:ext uri="{9D8B030D-6E8A-4147-A177-3AD203B41FA5}">
                      <a16:colId xmlns:a16="http://schemas.microsoft.com/office/drawing/2014/main" val="324532626"/>
                    </a:ext>
                  </a:extLst>
                </a:gridCol>
                <a:gridCol w="940279">
                  <a:extLst>
                    <a:ext uri="{9D8B030D-6E8A-4147-A177-3AD203B41FA5}">
                      <a16:colId xmlns:a16="http://schemas.microsoft.com/office/drawing/2014/main" val="2287154549"/>
                    </a:ext>
                  </a:extLst>
                </a:gridCol>
                <a:gridCol w="1492370">
                  <a:extLst>
                    <a:ext uri="{9D8B030D-6E8A-4147-A177-3AD203B41FA5}">
                      <a16:colId xmlns:a16="http://schemas.microsoft.com/office/drawing/2014/main" val="4005258807"/>
                    </a:ext>
                  </a:extLst>
                </a:gridCol>
                <a:gridCol w="983411">
                  <a:extLst>
                    <a:ext uri="{9D8B030D-6E8A-4147-A177-3AD203B41FA5}">
                      <a16:colId xmlns:a16="http://schemas.microsoft.com/office/drawing/2014/main" val="3103194944"/>
                    </a:ext>
                  </a:extLst>
                </a:gridCol>
                <a:gridCol w="1793724">
                  <a:extLst>
                    <a:ext uri="{9D8B030D-6E8A-4147-A177-3AD203B41FA5}">
                      <a16:colId xmlns:a16="http://schemas.microsoft.com/office/drawing/2014/main" val="4054746460"/>
                    </a:ext>
                  </a:extLst>
                </a:gridCol>
              </a:tblGrid>
              <a:tr h="734650">
                <a:tc>
                  <a:txBody>
                    <a:bodyPr/>
                    <a:lstStyle/>
                    <a:p>
                      <a:r>
                        <a:rPr lang="vi-VN" dirty="0" smtClean="0"/>
                        <a:t>STT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Dataset</a:t>
                      </a:r>
                      <a:r>
                        <a:rPr lang="vi-VN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Phương</a:t>
                      </a:r>
                      <a:r>
                        <a:rPr lang="vi-VN" baseline="0" dirty="0" smtClean="0"/>
                        <a:t> pháp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Kết</a:t>
                      </a:r>
                      <a:r>
                        <a:rPr lang="vi-VN" baseline="0" dirty="0" smtClean="0"/>
                        <a:t> quả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/>
                        <a:t>Time predict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7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T1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LSTM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56.1%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257ms/sentence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108252"/>
                  </a:ext>
                </a:extLst>
              </a:tr>
            </a:tbl>
          </a:graphicData>
        </a:graphic>
      </p:graphicFrame>
      <p:pic>
        <p:nvPicPr>
          <p:cNvPr id="3074" name="Picture 2" descr="https://camo.githubusercontent.com/2faae5d4ed921151af9b094c30fbe21119d943c06cf2523c56c7e133879c7793/68747470733a2f2f63646e2d696d616765732d312e6d656469756d2e636f6d2f6d61782f313630302f312a657856426a627867565f585355625f4148346b787a672e706e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3" y="3253419"/>
            <a:ext cx="8383367" cy="2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6531" y="2759041"/>
            <a:ext cx="462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Trên tập NER 2: sử dụng NER trong spacy</a:t>
            </a:r>
            <a:endParaRPr lang="en-US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9811" y="1824538"/>
            <a:ext cx="3899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Intel Xeon Processor on GG Colab</a:t>
            </a:r>
            <a:endParaRPr lang="en-US" dirty="0">
              <a:latin typeface="+mj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307626"/>
              </p:ext>
            </p:extLst>
          </p:nvPr>
        </p:nvGraphicFramePr>
        <p:xfrm>
          <a:off x="8781692" y="3661843"/>
          <a:ext cx="3043777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7">
                  <a:extLst>
                    <a:ext uri="{9D8B030D-6E8A-4147-A177-3AD203B41FA5}">
                      <a16:colId xmlns:a16="http://schemas.microsoft.com/office/drawing/2014/main" val="241844041"/>
                    </a:ext>
                  </a:extLst>
                </a:gridCol>
                <a:gridCol w="1677143">
                  <a:extLst>
                    <a:ext uri="{9D8B030D-6E8A-4147-A177-3AD203B41FA5}">
                      <a16:colId xmlns:a16="http://schemas.microsoft.com/office/drawing/2014/main" val="910254439"/>
                    </a:ext>
                  </a:extLst>
                </a:gridCol>
                <a:gridCol w="857677">
                  <a:extLst>
                    <a:ext uri="{9D8B030D-6E8A-4147-A177-3AD203B41FA5}">
                      <a16:colId xmlns:a16="http://schemas.microsoft.com/office/drawing/2014/main" val="2818309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STT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Time for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Value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16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CovertPDF2TxT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0.49s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80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Find NER</a:t>
                      </a:r>
                      <a:r>
                        <a:rPr lang="vi-VN" baseline="0" dirty="0" smtClean="0">
                          <a:latin typeface="+mj-lt"/>
                        </a:rPr>
                        <a:t> on CV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 smtClean="0">
                          <a:latin typeface="+mj-lt"/>
                        </a:rPr>
                        <a:t>0.49s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96202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781691" y="5322498"/>
            <a:ext cx="304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Device: i5 7200U, 8G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90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Task 4: Model Language: gợi ý từ tiếp theo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847565"/>
              </p:ext>
            </p:extLst>
          </p:nvPr>
        </p:nvGraphicFramePr>
        <p:xfrm>
          <a:off x="957532" y="1846054"/>
          <a:ext cx="10291313" cy="4868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359">
                  <a:extLst>
                    <a:ext uri="{9D8B030D-6E8A-4147-A177-3AD203B41FA5}">
                      <a16:colId xmlns:a16="http://schemas.microsoft.com/office/drawing/2014/main" val="617318714"/>
                    </a:ext>
                  </a:extLst>
                </a:gridCol>
                <a:gridCol w="4541052">
                  <a:extLst>
                    <a:ext uri="{9D8B030D-6E8A-4147-A177-3AD203B41FA5}">
                      <a16:colId xmlns:a16="http://schemas.microsoft.com/office/drawing/2014/main" val="1217802770"/>
                    </a:ext>
                  </a:extLst>
                </a:gridCol>
                <a:gridCol w="5210902">
                  <a:extLst>
                    <a:ext uri="{9D8B030D-6E8A-4147-A177-3AD203B41FA5}">
                      <a16:colId xmlns:a16="http://schemas.microsoft.com/office/drawing/2014/main" val="539440420"/>
                    </a:ext>
                  </a:extLst>
                </a:gridCol>
              </a:tblGrid>
              <a:tr h="443708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STT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Sub-task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Mô</a:t>
                      </a:r>
                      <a:r>
                        <a:rPr lang="vi-VN" baseline="0" dirty="0" smtClean="0">
                          <a:latin typeface="+mj-lt"/>
                        </a:rPr>
                        <a:t> tả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894062"/>
                  </a:ext>
                </a:extLst>
              </a:tr>
              <a:tr h="42946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Xây</a:t>
                      </a:r>
                      <a:r>
                        <a:rPr lang="vi-VN" baseline="0" dirty="0" smtClean="0">
                          <a:latin typeface="+mj-lt"/>
                        </a:rPr>
                        <a:t> dựng tập cơ sở dữ liệu: ML-Tiny, ML-Large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dirty="0" smtClean="0">
                          <a:latin typeface="+mj-lt"/>
                        </a:rPr>
                        <a:t>Xây</a:t>
                      </a:r>
                      <a:r>
                        <a:rPr lang="vi-VN" baseline="0" dirty="0" smtClean="0">
                          <a:latin typeface="+mj-lt"/>
                        </a:rPr>
                        <a:t> dựng 2 tập dữ liệu để xây dựng ML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Tập 1: Gồm 1200 câu chỉ chứa nội dung về chính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vi-VN" baseline="0" dirty="0" smtClean="0">
                          <a:latin typeface="+mj-lt"/>
                        </a:rPr>
                        <a:t>sách nhân sự trong ty gồm data (CI + crawl google). Số lượng từ: 945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vi-VN" baseline="0" dirty="0" smtClean="0">
                          <a:latin typeface="+mj-lt"/>
                        </a:rPr>
                        <a:t>Tập 2: Gồm &gt; 30000 câu craw từ wiki Việt Nam với các chủ đề: CTXH, Đời sống, Kinh doanh, Pháp luật, Sức khỏe, Thế giới, Thể thao. Số lượng từ : 14437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607883"/>
                  </a:ext>
                </a:extLst>
              </a:tr>
              <a:tr h="42946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Phương</a:t>
                      </a:r>
                      <a:r>
                        <a:rPr lang="vi-VN" baseline="0" dirty="0" smtClean="0">
                          <a:latin typeface="+mj-lt"/>
                        </a:rPr>
                        <a:t> pháp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Tiếp</a:t>
                      </a:r>
                      <a:r>
                        <a:rPr lang="vi-VN" baseline="0" dirty="0" smtClean="0">
                          <a:latin typeface="+mj-lt"/>
                        </a:rPr>
                        <a:t> cận phương pháp đơn giản tương đối hiệu quả là </a:t>
                      </a:r>
                    </a:p>
                    <a:p>
                      <a:pPr algn="l"/>
                      <a:r>
                        <a:rPr lang="vi-VN" baseline="0" dirty="0" smtClean="0">
                          <a:latin typeface="+mj-lt"/>
                        </a:rPr>
                        <a:t>Statical method N-gram ( với n=3)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17736"/>
                  </a:ext>
                </a:extLst>
              </a:tr>
              <a:tr h="42946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3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Đánh</a:t>
                      </a:r>
                      <a:r>
                        <a:rPr lang="vi-VN" baseline="0" dirty="0" smtClean="0">
                          <a:latin typeface="+mj-lt"/>
                        </a:rPr>
                        <a:t> giá mô hình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296010"/>
                  </a:ext>
                </a:extLst>
              </a:tr>
              <a:tr h="429463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4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Thời</a:t>
                      </a:r>
                      <a:r>
                        <a:rPr lang="vi-VN" baseline="0" dirty="0" smtClean="0">
                          <a:latin typeface="+mj-lt"/>
                        </a:rPr>
                        <a:t> gian gợi ý từ tiếp theo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Tập</a:t>
                      </a:r>
                      <a:r>
                        <a:rPr lang="vi-VN" baseline="0" dirty="0" smtClean="0">
                          <a:latin typeface="+mj-lt"/>
                        </a:rPr>
                        <a:t> ML-large: </a:t>
                      </a:r>
                      <a:r>
                        <a:rPr lang="vi-VN" dirty="0" smtClean="0">
                          <a:latin typeface="+mj-lt"/>
                        </a:rPr>
                        <a:t>75ms</a:t>
                      </a:r>
                    </a:p>
                    <a:p>
                      <a:pPr algn="l"/>
                      <a:r>
                        <a:rPr lang="vi-VN" dirty="0" smtClean="0">
                          <a:latin typeface="+mj-lt"/>
                        </a:rPr>
                        <a:t>Tập</a:t>
                      </a:r>
                      <a:r>
                        <a:rPr lang="vi-VN" baseline="0" dirty="0" smtClean="0">
                          <a:latin typeface="+mj-lt"/>
                        </a:rPr>
                        <a:t> ML-Tiny: 9 ms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672662"/>
                  </a:ext>
                </a:extLst>
              </a:tr>
              <a:tr h="429463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922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3973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vài kết quả</a:t>
            </a:r>
            <a:endParaRPr lang="en-US" dirty="0"/>
          </a:p>
        </p:txBody>
      </p:sp>
      <p:pic>
        <p:nvPicPr>
          <p:cNvPr id="4098" name="Picture 2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69" y="2228817"/>
            <a:ext cx="3696672" cy="314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Không có mô tả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77" y="1800011"/>
            <a:ext cx="3398509" cy="400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2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Task 5: Recomendation Intent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7365" y="1690688"/>
            <a:ext cx="7582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 smtClean="0">
                <a:latin typeface="+mj-lt"/>
              </a:rPr>
              <a:t>Ghi nhận lại thói quen của người sử dụng như:</a:t>
            </a:r>
          </a:p>
          <a:p>
            <a:pPr marL="285750" indent="-285750">
              <a:buFontTx/>
              <a:buChar char="-"/>
            </a:pPr>
            <a:endParaRPr lang="vi-VN" dirty="0">
              <a:latin typeface="+mj-lt"/>
            </a:endParaRPr>
          </a:p>
          <a:p>
            <a:r>
              <a:rPr lang="vi-VN" dirty="0" smtClean="0">
                <a:latin typeface="+mj-lt"/>
              </a:rPr>
              <a:t>	Hỏi cv xin việc gồm nhưng gì -&gt; Các nộp CV -&gt; Nộp</a:t>
            </a:r>
            <a:endParaRPr lang="en-US" dirty="0">
              <a:latin typeface="+mj-lt"/>
            </a:endParaRPr>
          </a:p>
        </p:txBody>
      </p:sp>
      <p:pic>
        <p:nvPicPr>
          <p:cNvPr id="6146" name="Picture 2" descr="Học biểu diễn ngôn ngữ cho máy tính - NLP - Diễn đàn Machine Learning cơ bả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78" y="2821052"/>
            <a:ext cx="5076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561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11E1C8-E96C-4B8F-B472-E9F8CF5C42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" b="1053"/>
          <a:stretch/>
        </p:blipFill>
        <p:spPr/>
      </p:pic>
      <p:sp>
        <p:nvSpPr>
          <p:cNvPr id="5" name="제목 69">
            <a:extLst>
              <a:ext uri="{FF2B5EF4-FFF2-40B4-BE49-F238E27FC236}">
                <a16:creationId xmlns:a16="http://schemas.microsoft.com/office/drawing/2014/main" id="{AB3F4AD9-3DDA-473E-821D-CF6CEB67D2A1}"/>
              </a:ext>
            </a:extLst>
          </p:cNvPr>
          <p:cNvSpPr txBox="1">
            <a:spLocks/>
          </p:cNvSpPr>
          <p:nvPr/>
        </p:nvSpPr>
        <p:spPr>
          <a:xfrm>
            <a:off x="501572" y="170396"/>
            <a:ext cx="8849462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r>
              <a:rPr lang="vi-VN" altLang="ko-KR" sz="4800" dirty="0" smtClean="0">
                <a:latin typeface="Vollkorn Black" pitchFamily="2" charset="0"/>
                <a:ea typeface="Vollkorn Black" pitchFamily="2" charset="0"/>
              </a:rPr>
              <a:t>ĐÁNH GIÁ VÀ NHẬN XÉT</a:t>
            </a:r>
            <a:endParaRPr lang="ko-KR" altLang="en-US" sz="4800" b="1" dirty="0">
              <a:latin typeface="Vollkorn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64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F1A377-E492-41DD-9A42-A26D4A530BC0}"/>
              </a:ext>
            </a:extLst>
          </p:cNvPr>
          <p:cNvSpPr txBox="1"/>
          <p:nvPr/>
        </p:nvSpPr>
        <p:spPr>
          <a:xfrm>
            <a:off x="7944703" y="1942626"/>
            <a:ext cx="372818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latin typeface="+mj-lt"/>
                <a:cs typeface="Arial" panose="020B0604020202020204" pitchFamily="34" charset="0"/>
              </a:rPr>
              <a:t>Thành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 viên:</a:t>
            </a:r>
          </a:p>
          <a:p>
            <a:pPr>
              <a:lnSpc>
                <a:spcPct val="150000"/>
              </a:lnSpc>
            </a:pPr>
            <a:endParaRPr lang="en-US" sz="2000" b="1" dirty="0">
              <a:latin typeface="+mj-lt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Arial" panose="020B0604020202020204" pitchFamily="34" charset="0"/>
              </a:rPr>
              <a:t>	Trung ft </a:t>
            </a:r>
            <a:r>
              <a:rPr lang="en-US" sz="2000" b="1" dirty="0" err="1">
                <a:latin typeface="+mj-lt"/>
                <a:cs typeface="Arial" panose="020B0604020202020204" pitchFamily="34" charset="0"/>
              </a:rPr>
              <a:t>L.Anh</a:t>
            </a:r>
            <a:r>
              <a:rPr lang="en-US" sz="2000" b="1" dirty="0">
                <a:latin typeface="+mj-lt"/>
                <a:cs typeface="Arial" panose="020B0604020202020204" pitchFamily="34" charset="0"/>
              </a:rPr>
              <a:t> ft </a:t>
            </a:r>
            <a:r>
              <a:rPr lang="en-US" sz="2000" b="1" dirty="0" err="1">
                <a:latin typeface="+mj-lt"/>
                <a:cs typeface="Arial" panose="020B0604020202020204" pitchFamily="34" charset="0"/>
              </a:rPr>
              <a:t>Hải</a:t>
            </a: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3244A-E16C-4ACA-9222-DDBE68F0D5D6}"/>
              </a:ext>
            </a:extLst>
          </p:cNvPr>
          <p:cNvSpPr txBox="1"/>
          <p:nvPr/>
        </p:nvSpPr>
        <p:spPr>
          <a:xfrm>
            <a:off x="7944702" y="4471988"/>
            <a:ext cx="352396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Arial" panose="020B0604020202020204" pitchFamily="34" charset="0"/>
              </a:rPr>
              <a:t>Mentor: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+mj-lt"/>
                <a:cs typeface="Arial" panose="020B0604020202020204" pitchFamily="34" charset="0"/>
              </a:rPr>
              <a:t>		Tú  ft </a:t>
            </a:r>
            <a:r>
              <a:rPr lang="en-US" sz="2000" b="1" dirty="0" err="1">
                <a:latin typeface="+mj-lt"/>
                <a:cs typeface="Arial" panose="020B0604020202020204" pitchFamily="34" charset="0"/>
              </a:rPr>
              <a:t>Phong</a:t>
            </a:r>
            <a:endParaRPr lang="en-US" sz="2000" b="1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8" name="Picture 4" descr="KHI TÌM MENTOR, ĐỪNG MANG TƯ DUY XIN KIẾN THỨC! -">
            <a:extLst>
              <a:ext uri="{FF2B5EF4-FFF2-40B4-BE49-F238E27FC236}">
                <a16:creationId xmlns:a16="http://schemas.microsoft.com/office/drawing/2014/main" id="{3745D6FE-94A4-44B6-925D-80D129B1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00188"/>
            <a:ext cx="7339463" cy="457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8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Xây dựng ứng dụng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7094" y="2078966"/>
            <a:ext cx="42183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Xây dựng ứng dụng từ các task</a:t>
            </a:r>
          </a:p>
          <a:p>
            <a:endParaRPr lang="vi-VN" dirty="0" smtClean="0">
              <a:latin typeface="+mj-lt"/>
            </a:endParaRPr>
          </a:p>
          <a:p>
            <a:r>
              <a:rPr lang="vi-VN" dirty="0" smtClean="0">
                <a:latin typeface="+mj-lt"/>
              </a:rPr>
              <a:t>User thông thường:không cần login</a:t>
            </a:r>
            <a:endParaRPr lang="vi-VN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Chatbot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Nhắc từ tiếp theo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Đề xuất chủ đề nói chuyện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Hỗ trợ nộp CV trực tiếp với bot</a:t>
            </a:r>
          </a:p>
          <a:p>
            <a:endParaRPr lang="vi-VN" dirty="0">
              <a:latin typeface="+mj-lt"/>
            </a:endParaRPr>
          </a:p>
          <a:p>
            <a:r>
              <a:rPr lang="vi-VN" dirty="0" smtClean="0">
                <a:latin typeface="+mj-lt"/>
              </a:rPr>
              <a:t>Admin: yêu cầu cần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Phân tích CV và chọn lọc 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Sửa câu trả lời cho 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</a:rPr>
              <a:t>Xem lại log chatbot hoạt động</a:t>
            </a:r>
          </a:p>
          <a:p>
            <a:endParaRPr lang="en-US" dirty="0"/>
          </a:p>
        </p:txBody>
      </p:sp>
      <p:pic>
        <p:nvPicPr>
          <p:cNvPr id="8194" name="Picture 2" descr="Easy Steps to Build a Scalable Web Ap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514" y="2078965"/>
            <a:ext cx="6176954" cy="351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970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DEMO</a:t>
            </a:r>
            <a:endParaRPr lang="en-US" dirty="0"/>
          </a:p>
        </p:txBody>
      </p:sp>
      <p:pic>
        <p:nvPicPr>
          <p:cNvPr id="7170" name="Picture 2" descr="Demo là gì? Ý nghĩa của từ demo - Quantrimang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929" y="1524000"/>
            <a:ext cx="6096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899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7BB62A1-6DF1-4103-872A-5E86721173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A0B0E552-C7E5-4710-BA01-4FD301D7D217}"/>
              </a:ext>
            </a:extLst>
          </p:cNvPr>
          <p:cNvSpPr txBox="1">
            <a:spLocks/>
          </p:cNvSpPr>
          <p:nvPr/>
        </p:nvSpPr>
        <p:spPr>
          <a:xfrm>
            <a:off x="2484120" y="5218542"/>
            <a:ext cx="7223760" cy="9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0A101D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Thank you  for joining us</a:t>
            </a:r>
            <a:endParaRPr lang="ko-KR" altLang="en-US" sz="4000" dirty="0">
              <a:solidFill>
                <a:srgbClr val="0A101D"/>
              </a:solidFill>
              <a:latin typeface="Vollkorn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1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4ED6E-9920-4D56-8891-34BE49F0FFB3}"/>
              </a:ext>
            </a:extLst>
          </p:cNvPr>
          <p:cNvSpPr/>
          <p:nvPr/>
        </p:nvSpPr>
        <p:spPr>
          <a:xfrm>
            <a:off x="0" y="2260086"/>
            <a:ext cx="12192000" cy="4597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5F5DC98-1785-477F-AF15-1968EED5B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/>
      </p:pic>
      <p:sp>
        <p:nvSpPr>
          <p:cNvPr id="6" name="제목 69">
            <a:extLst>
              <a:ext uri="{FF2B5EF4-FFF2-40B4-BE49-F238E27FC236}">
                <a16:creationId xmlns:a16="http://schemas.microsoft.com/office/drawing/2014/main" id="{3C2C65E5-E5C5-4597-9851-85B71C0EC6EF}"/>
              </a:ext>
            </a:extLst>
          </p:cNvPr>
          <p:cNvSpPr txBox="1">
            <a:spLocks/>
          </p:cNvSpPr>
          <p:nvPr/>
        </p:nvSpPr>
        <p:spPr>
          <a:xfrm>
            <a:off x="6385943" y="934524"/>
            <a:ext cx="47533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CONTENTS</a:t>
            </a:r>
            <a:endParaRPr lang="ko-KR" altLang="en-US" sz="5400" b="1" dirty="0">
              <a:solidFill>
                <a:srgbClr val="406844"/>
              </a:solidFill>
              <a:latin typeface="Vollkorn Black" panose="00000A00000000000000" pitchFamily="2" charset="0"/>
            </a:endParaRPr>
          </a:p>
        </p:txBody>
      </p:sp>
      <p:sp>
        <p:nvSpPr>
          <p:cNvPr id="7" name="텍스트 개체 틀 70">
            <a:extLst>
              <a:ext uri="{FF2B5EF4-FFF2-40B4-BE49-F238E27FC236}">
                <a16:creationId xmlns:a16="http://schemas.microsoft.com/office/drawing/2014/main" id="{A0D0C9AA-7321-4FC0-90F3-D566909BDC00}"/>
              </a:ext>
            </a:extLst>
          </p:cNvPr>
          <p:cNvSpPr txBox="1">
            <a:spLocks/>
          </p:cNvSpPr>
          <p:nvPr/>
        </p:nvSpPr>
        <p:spPr>
          <a:xfrm>
            <a:off x="6270198" y="2755745"/>
            <a:ext cx="4984828" cy="316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01.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Đặt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vấn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và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phân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tích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đề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tài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02.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Xây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dựng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khối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xử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lý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lõi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03.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Xây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dựng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nền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tảng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ứng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dụng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04.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Nhận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xét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đánh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giá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05. Demo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87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9">
            <a:extLst>
              <a:ext uri="{FF2B5EF4-FFF2-40B4-BE49-F238E27FC236}">
                <a16:creationId xmlns:a16="http://schemas.microsoft.com/office/drawing/2014/main" id="{69FA8655-B74D-40CC-82F9-24EA8943EC72}"/>
              </a:ext>
            </a:extLst>
          </p:cNvPr>
          <p:cNvSpPr txBox="1">
            <a:spLocks/>
          </p:cNvSpPr>
          <p:nvPr/>
        </p:nvSpPr>
        <p:spPr>
          <a:xfrm>
            <a:off x="518931" y="358775"/>
            <a:ext cx="114589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01.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Đặt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vấn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đề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và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phân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tích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bài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toán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pic>
        <p:nvPicPr>
          <p:cNvPr id="2050" name="Picture 2" descr="Six steps to successfully target any audience in 2019 | Inside Small  Business">
            <a:extLst>
              <a:ext uri="{FF2B5EF4-FFF2-40B4-BE49-F238E27FC236}">
                <a16:creationId xmlns:a16="http://schemas.microsoft.com/office/drawing/2014/main" id="{5EA4DD11-B463-4679-925F-3B0FF2459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" y="2238233"/>
            <a:ext cx="3518084" cy="28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F6747-7FD0-4D09-AA00-D3374C517DDC}"/>
              </a:ext>
            </a:extLst>
          </p:cNvPr>
          <p:cNvSpPr txBox="1"/>
          <p:nvPr/>
        </p:nvSpPr>
        <p:spPr>
          <a:xfrm>
            <a:off x="4694829" y="2615423"/>
            <a:ext cx="6591869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Mô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tả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đề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tài</a:t>
            </a:r>
            <a:endParaRPr lang="en-US" sz="2000" b="1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Định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nghĩa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phạm</a:t>
            </a:r>
            <a:r>
              <a:rPr lang="en-US" sz="2000" b="1" dirty="0">
                <a:latin typeface="+mj-lt"/>
              </a:rPr>
              <a:t> vi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Phân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tích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nhiệm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vụ</a:t>
            </a:r>
            <a:endParaRPr lang="en-US" sz="2000" b="1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367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69">
            <a:extLst>
              <a:ext uri="{FF2B5EF4-FFF2-40B4-BE49-F238E27FC236}">
                <a16:creationId xmlns:a16="http://schemas.microsoft.com/office/drawing/2014/main" id="{69FA8655-B74D-40CC-82F9-24EA8943EC72}"/>
              </a:ext>
            </a:extLst>
          </p:cNvPr>
          <p:cNvSpPr txBox="1">
            <a:spLocks/>
          </p:cNvSpPr>
          <p:nvPr/>
        </p:nvSpPr>
        <p:spPr>
          <a:xfrm>
            <a:off x="518931" y="358775"/>
            <a:ext cx="114589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Xây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dựng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khối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xử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lý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r>
              <a:rPr lang="en-US" altLang="ko-KR" sz="4800" b="1" dirty="0" err="1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lõi</a:t>
            </a:r>
            <a:r>
              <a:rPr lang="en-US" altLang="ko-KR" sz="4800" b="1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 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E55C4-57B7-4B33-AAD7-9F32F82AB79A}"/>
              </a:ext>
            </a:extLst>
          </p:cNvPr>
          <p:cNvSpPr txBox="1"/>
          <p:nvPr/>
        </p:nvSpPr>
        <p:spPr>
          <a:xfrm>
            <a:off x="724894" y="2675054"/>
            <a:ext cx="6249112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Phân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tích</a:t>
            </a:r>
            <a:r>
              <a:rPr lang="en-US" sz="2000" b="1" dirty="0">
                <a:latin typeface="+mj-lt"/>
              </a:rPr>
              <a:t> 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nhiệm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vụ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và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lựa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chọn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phương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pháp</a:t>
            </a:r>
            <a:endParaRPr lang="en-US" sz="2000" b="1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Xây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dựng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tập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dữ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liệu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cho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từng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phương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pháp</a:t>
            </a:r>
            <a:endParaRPr lang="en-US" sz="2000" b="1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Triển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khai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thực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hiện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các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phương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pháp</a:t>
            </a:r>
            <a:endParaRPr lang="en-US" sz="2000" b="1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2000" b="1" dirty="0" err="1">
                <a:latin typeface="+mj-lt"/>
              </a:rPr>
              <a:t>Đánh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giá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nhận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xét</a:t>
            </a:r>
            <a:r>
              <a:rPr lang="en-US" sz="2000" b="1" dirty="0">
                <a:latin typeface="+mj-lt"/>
              </a:rPr>
              <a:t> quá </a:t>
            </a:r>
            <a:r>
              <a:rPr lang="en-US" sz="2000" b="1" dirty="0" err="1">
                <a:latin typeface="+mj-lt"/>
              </a:rPr>
              <a:t>trình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thực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hiện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phương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pháp</a:t>
            </a:r>
            <a:endParaRPr lang="en-US" sz="2000" b="1" dirty="0">
              <a:latin typeface="+mj-lt"/>
            </a:endParaRPr>
          </a:p>
        </p:txBody>
      </p:sp>
      <p:pic>
        <p:nvPicPr>
          <p:cNvPr id="3074" name="Picture 2" descr="CORE Innovation Hub">
            <a:extLst>
              <a:ext uri="{FF2B5EF4-FFF2-40B4-BE49-F238E27FC236}">
                <a16:creationId xmlns:a16="http://schemas.microsoft.com/office/drawing/2014/main" id="{D190A9EE-E041-413A-859F-B2D08590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57" y="1592216"/>
            <a:ext cx="5042848" cy="504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55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Bảng 3">
            <a:extLst>
              <a:ext uri="{FF2B5EF4-FFF2-40B4-BE49-F238E27FC236}">
                <a16:creationId xmlns:a16="http://schemas.microsoft.com/office/drawing/2014/main" id="{B6580BC6-BF46-40D7-AC07-780CB3E3F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56471"/>
              </p:ext>
            </p:extLst>
          </p:nvPr>
        </p:nvGraphicFramePr>
        <p:xfrm>
          <a:off x="742393" y="517845"/>
          <a:ext cx="10980905" cy="5833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5653">
                  <a:extLst>
                    <a:ext uri="{9D8B030D-6E8A-4147-A177-3AD203B41FA5}">
                      <a16:colId xmlns:a16="http://schemas.microsoft.com/office/drawing/2014/main" val="3704601088"/>
                    </a:ext>
                  </a:extLst>
                </a:gridCol>
                <a:gridCol w="2978818">
                  <a:extLst>
                    <a:ext uri="{9D8B030D-6E8A-4147-A177-3AD203B41FA5}">
                      <a16:colId xmlns:a16="http://schemas.microsoft.com/office/drawing/2014/main" val="3622467562"/>
                    </a:ext>
                  </a:extLst>
                </a:gridCol>
                <a:gridCol w="4343233">
                  <a:extLst>
                    <a:ext uri="{9D8B030D-6E8A-4147-A177-3AD203B41FA5}">
                      <a16:colId xmlns:a16="http://schemas.microsoft.com/office/drawing/2014/main" val="4275463928"/>
                    </a:ext>
                  </a:extLst>
                </a:gridCol>
                <a:gridCol w="2933201">
                  <a:extLst>
                    <a:ext uri="{9D8B030D-6E8A-4147-A177-3AD203B41FA5}">
                      <a16:colId xmlns:a16="http://schemas.microsoft.com/office/drawing/2014/main" val="840424193"/>
                    </a:ext>
                  </a:extLst>
                </a:gridCol>
              </a:tblGrid>
              <a:tr h="82093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STT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Task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Mô </a:t>
                      </a:r>
                      <a:r>
                        <a:rPr lang="vi-VN" dirty="0" err="1">
                          <a:latin typeface="+mj-lt"/>
                        </a:rPr>
                        <a:t>tả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Phương </a:t>
                      </a:r>
                      <a:r>
                        <a:rPr lang="vi-VN" dirty="0" err="1">
                          <a:latin typeface="+mj-lt"/>
                        </a:rPr>
                        <a:t>pháp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8659095"/>
                  </a:ext>
                </a:extLst>
              </a:tr>
              <a:tr h="1267401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Thiết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kế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kịch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bản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Độ</a:t>
                      </a:r>
                      <a:r>
                        <a:rPr lang="vi-VN" dirty="0">
                          <a:latin typeface="+mj-lt"/>
                        </a:rPr>
                        <a:t> sâu </a:t>
                      </a:r>
                      <a:r>
                        <a:rPr lang="vi-VN" dirty="0" err="1">
                          <a:latin typeface="+mj-lt"/>
                        </a:rPr>
                        <a:t>kịch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bản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Các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loại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intent</a:t>
                      </a:r>
                      <a:endParaRPr lang="vi-VN" dirty="0">
                        <a:latin typeface="+mj-lt"/>
                      </a:endParaRP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Phạm</a:t>
                      </a:r>
                      <a:r>
                        <a:rPr lang="vi-VN" dirty="0">
                          <a:latin typeface="+mj-lt"/>
                        </a:rPr>
                        <a:t> vi </a:t>
                      </a:r>
                      <a:r>
                        <a:rPr lang="vi-VN" dirty="0" err="1">
                          <a:latin typeface="+mj-lt"/>
                        </a:rPr>
                        <a:t>trả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lời</a:t>
                      </a:r>
                      <a:endParaRPr lang="vi-VN" dirty="0">
                        <a:latin typeface="+mj-lt"/>
                      </a:endParaRPr>
                    </a:p>
                    <a:p>
                      <a:pPr lvl="0" algn="ctr">
                        <a:buNone/>
                      </a:pPr>
                      <a:r>
                        <a:rPr lang="vi-VN" dirty="0">
                          <a:latin typeface="+mj-lt"/>
                        </a:rPr>
                        <a:t>Mô </a:t>
                      </a:r>
                      <a:r>
                        <a:rPr lang="vi-VN" dirty="0" err="1">
                          <a:latin typeface="+mj-lt"/>
                        </a:rPr>
                        <a:t>hình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chat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bot</a:t>
                      </a:r>
                      <a:endParaRPr lang="vi-VN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Scripted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ChatBot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Intelligent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Chatbot</a:t>
                      </a:r>
                      <a:endParaRPr lang="vi-VN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152837"/>
                  </a:ext>
                </a:extLst>
              </a:tr>
              <a:tr h="82093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Classification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Intent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Xác định chủ đề câu hỏi được nhắc đến và </a:t>
                      </a:r>
                      <a:endParaRPr lang="vi-VN" dirty="0" smtClean="0">
                        <a:latin typeface="+mj-lt"/>
                      </a:endParaRPr>
                    </a:p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đưa </a:t>
                      </a:r>
                      <a:r>
                        <a:rPr lang="vi-VN" dirty="0">
                          <a:latin typeface="+mj-lt"/>
                        </a:rPr>
                        <a:t>ra câu trả lời.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Statical Approach: </a:t>
                      </a:r>
                      <a:r>
                        <a:rPr lang="vi-VN" dirty="0" smtClean="0">
                          <a:latin typeface="+mj-lt"/>
                        </a:rPr>
                        <a:t>FT </a:t>
                      </a:r>
                      <a:r>
                        <a:rPr lang="vi-VN" dirty="0">
                          <a:latin typeface="+mj-lt"/>
                        </a:rPr>
                        <a:t>+ MLP/SV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DeepLearning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Approach</a:t>
                      </a:r>
                      <a:r>
                        <a:rPr lang="vi-VN" dirty="0">
                          <a:latin typeface="+mj-lt"/>
                        </a:rPr>
                        <a:t>: CNN, RNN 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360089"/>
                  </a:ext>
                </a:extLst>
              </a:tr>
              <a:tr h="82093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Name Entiny </a:t>
                      </a:r>
                      <a:r>
                        <a:rPr lang="vi-VN" dirty="0" smtClean="0">
                          <a:latin typeface="+mj-lt"/>
                        </a:rPr>
                        <a:t>Recognition</a:t>
                      </a:r>
                    </a:p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(</a:t>
                      </a:r>
                      <a:r>
                        <a:rPr lang="vi-VN" dirty="0">
                          <a:latin typeface="+mj-lt"/>
                        </a:rPr>
                        <a:t>NER)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Xác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định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thực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thể</a:t>
                      </a:r>
                      <a:r>
                        <a:rPr lang="vi-VN" dirty="0">
                          <a:latin typeface="+mj-lt"/>
                        </a:rPr>
                        <a:t> như: tên, </a:t>
                      </a:r>
                      <a:r>
                        <a:rPr lang="vi-VN" dirty="0" err="1">
                          <a:latin typeface="+mj-lt"/>
                        </a:rPr>
                        <a:t>tuổi</a:t>
                      </a:r>
                      <a:r>
                        <a:rPr lang="vi-VN" dirty="0">
                          <a:latin typeface="+mj-lt"/>
                        </a:rPr>
                        <a:t>, </a:t>
                      </a:r>
                      <a:r>
                        <a:rPr lang="vi-VN" dirty="0" err="1">
                          <a:latin typeface="+mj-lt"/>
                        </a:rPr>
                        <a:t>email</a:t>
                      </a:r>
                      <a:r>
                        <a:rPr lang="vi-VN" dirty="0">
                          <a:latin typeface="+mj-lt"/>
                        </a:rPr>
                        <a:t> trong văn </a:t>
                      </a:r>
                      <a:r>
                        <a:rPr lang="vi-VN" dirty="0" err="1">
                          <a:latin typeface="+mj-lt"/>
                        </a:rPr>
                        <a:t>bản</a:t>
                      </a:r>
                      <a:r>
                        <a:rPr lang="vi-VN" dirty="0">
                          <a:latin typeface="+mj-lt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Machine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Learning</a:t>
                      </a:r>
                      <a:r>
                        <a:rPr lang="vi-VN" dirty="0">
                          <a:latin typeface="+mj-lt"/>
                        </a:rPr>
                        <a:t>: CRF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Deep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Learning</a:t>
                      </a:r>
                      <a:r>
                        <a:rPr lang="vi-VN" dirty="0">
                          <a:latin typeface="+mj-lt"/>
                        </a:rPr>
                        <a:t>: LSTM...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029990"/>
                  </a:ext>
                </a:extLst>
              </a:tr>
              <a:tr h="82093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Model </a:t>
                      </a:r>
                      <a:r>
                        <a:rPr lang="vi-VN" dirty="0" smtClean="0">
                          <a:latin typeface="+mj-lt"/>
                        </a:rPr>
                        <a:t>Language </a:t>
                      </a:r>
                    </a:p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Machine </a:t>
                      </a:r>
                      <a:r>
                        <a:rPr lang="vi-VN" dirty="0">
                          <a:latin typeface="+mj-lt"/>
                        </a:rPr>
                        <a:t>Translate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Gợi</a:t>
                      </a:r>
                      <a:r>
                        <a:rPr lang="vi-VN" dirty="0">
                          <a:latin typeface="+mj-lt"/>
                        </a:rPr>
                        <a:t> ý </a:t>
                      </a:r>
                      <a:r>
                        <a:rPr lang="vi-VN" dirty="0" err="1">
                          <a:latin typeface="+mj-lt"/>
                        </a:rPr>
                        <a:t>từ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nhập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tiếp</a:t>
                      </a:r>
                      <a:r>
                        <a:rPr lang="vi-VN" dirty="0">
                          <a:latin typeface="+mj-lt"/>
                        </a:rPr>
                        <a:t> theo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>
                          <a:latin typeface="+mj-lt"/>
                        </a:rPr>
                        <a:t>Thêm </a:t>
                      </a:r>
                      <a:r>
                        <a:rPr lang="vi-VN" dirty="0" err="1">
                          <a:latin typeface="+mj-lt"/>
                        </a:rPr>
                        <a:t>dấu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tiếng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việt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Traditional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Approach</a:t>
                      </a:r>
                      <a:r>
                        <a:rPr lang="vi-VN" dirty="0">
                          <a:latin typeface="+mj-lt"/>
                        </a:rPr>
                        <a:t>: N-</a:t>
                      </a:r>
                      <a:r>
                        <a:rPr lang="vi-VN" dirty="0" err="1">
                          <a:latin typeface="+mj-lt"/>
                        </a:rPr>
                        <a:t>gram</a:t>
                      </a:r>
                      <a:r>
                        <a:rPr lang="vi-VN" dirty="0">
                          <a:latin typeface="+mj-lt"/>
                        </a:rPr>
                        <a:t> + </a:t>
                      </a:r>
                      <a:r>
                        <a:rPr lang="vi-VN" dirty="0" err="1">
                          <a:latin typeface="+mj-lt"/>
                        </a:rPr>
                        <a:t>nội</a:t>
                      </a:r>
                      <a:r>
                        <a:rPr lang="vi-VN" dirty="0">
                          <a:latin typeface="+mj-lt"/>
                        </a:rPr>
                        <a:t> suy</a:t>
                      </a:r>
                    </a:p>
                    <a:p>
                      <a:pPr lvl="0" algn="ctr">
                        <a:buNone/>
                      </a:pPr>
                      <a:r>
                        <a:rPr lang="vi-VN" dirty="0" err="1">
                          <a:latin typeface="+mj-lt"/>
                        </a:rPr>
                        <a:t>Deep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Learning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4981260"/>
                  </a:ext>
                </a:extLst>
              </a:tr>
              <a:tr h="820930"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err="1">
                          <a:latin typeface="+mj-lt"/>
                        </a:rPr>
                        <a:t>Recoment</a:t>
                      </a:r>
                      <a:r>
                        <a:rPr lang="vi-VN" dirty="0">
                          <a:latin typeface="+mj-lt"/>
                        </a:rPr>
                        <a:t> </a:t>
                      </a:r>
                      <a:r>
                        <a:rPr lang="vi-VN" dirty="0" err="1">
                          <a:latin typeface="+mj-lt"/>
                        </a:rPr>
                        <a:t>Next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Intent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Đưa ra </a:t>
                      </a:r>
                      <a:r>
                        <a:rPr lang="vi-VN" dirty="0" err="1">
                          <a:latin typeface="+mj-lt"/>
                        </a:rPr>
                        <a:t>các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intent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tiếp</a:t>
                      </a:r>
                      <a:r>
                        <a:rPr lang="vi-VN" dirty="0">
                          <a:latin typeface="+mj-lt"/>
                        </a:rPr>
                        <a:t> theo </a:t>
                      </a:r>
                      <a:r>
                        <a:rPr lang="vi-VN" dirty="0" err="1">
                          <a:latin typeface="+mj-lt"/>
                        </a:rPr>
                        <a:t>có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thể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có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>
                          <a:latin typeface="+mj-lt"/>
                        </a:rPr>
                        <a:t>Ma </a:t>
                      </a:r>
                      <a:r>
                        <a:rPr lang="vi-VN" dirty="0" err="1">
                          <a:latin typeface="+mj-lt"/>
                        </a:rPr>
                        <a:t>trận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đồng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xuất</a:t>
                      </a:r>
                      <a:r>
                        <a:rPr lang="vi-VN" dirty="0">
                          <a:latin typeface="+mj-lt"/>
                        </a:rPr>
                        <a:t> </a:t>
                      </a:r>
                      <a:r>
                        <a:rPr lang="vi-VN" dirty="0" err="1">
                          <a:latin typeface="+mj-lt"/>
                        </a:rPr>
                        <a:t>hiện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1111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7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309411C-462C-4D21-A710-04505BF2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Calibri"/>
              </a:rPr>
              <a:t>Task</a:t>
            </a:r>
            <a:r>
              <a:rPr lang="vi-VN" dirty="0">
                <a:cs typeface="Calibri"/>
              </a:rPr>
              <a:t> 1: </a:t>
            </a:r>
            <a:r>
              <a:rPr lang="vi-VN" dirty="0" err="1">
                <a:cs typeface="Calibri"/>
              </a:rPr>
              <a:t>Kịch</a:t>
            </a:r>
            <a:r>
              <a:rPr lang="vi-VN" dirty="0">
                <a:cs typeface="Calibri"/>
              </a:rPr>
              <a:t> </a:t>
            </a:r>
            <a:r>
              <a:rPr lang="vi-VN" dirty="0" err="1">
                <a:cs typeface="Calibri"/>
              </a:rPr>
              <a:t>bản</a:t>
            </a:r>
            <a:endParaRPr lang="vi-VN" dirty="0" err="1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817858"/>
              </p:ext>
            </p:extLst>
          </p:nvPr>
        </p:nvGraphicFramePr>
        <p:xfrm>
          <a:off x="1599719" y="2044108"/>
          <a:ext cx="9631873" cy="33261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723">
                  <a:extLst>
                    <a:ext uri="{9D8B030D-6E8A-4147-A177-3AD203B41FA5}">
                      <a16:colId xmlns:a16="http://schemas.microsoft.com/office/drawing/2014/main" val="3777358945"/>
                    </a:ext>
                  </a:extLst>
                </a:gridCol>
                <a:gridCol w="4228279">
                  <a:extLst>
                    <a:ext uri="{9D8B030D-6E8A-4147-A177-3AD203B41FA5}">
                      <a16:colId xmlns:a16="http://schemas.microsoft.com/office/drawing/2014/main" val="4184041950"/>
                    </a:ext>
                  </a:extLst>
                </a:gridCol>
                <a:gridCol w="4652871">
                  <a:extLst>
                    <a:ext uri="{9D8B030D-6E8A-4147-A177-3AD203B41FA5}">
                      <a16:colId xmlns:a16="http://schemas.microsoft.com/office/drawing/2014/main" val="287098555"/>
                    </a:ext>
                  </a:extLst>
                </a:gridCol>
              </a:tblGrid>
              <a:tr h="511247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+mj-lt"/>
                        </a:rPr>
                        <a:t>STT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+mj-lt"/>
                        </a:rPr>
                        <a:t>Sub-task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solidFill>
                            <a:schemeClr val="tx1"/>
                          </a:solidFill>
                          <a:latin typeface="+mj-lt"/>
                        </a:rPr>
                        <a:t>Mô</a:t>
                      </a:r>
                      <a:r>
                        <a:rPr lang="vi-VN" baseline="0" dirty="0" smtClean="0">
                          <a:solidFill>
                            <a:schemeClr val="tx1"/>
                          </a:solidFill>
                          <a:latin typeface="+mj-lt"/>
                        </a:rPr>
                        <a:t> tả công việc</a:t>
                      </a:r>
                      <a:endParaRPr lang="en-US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610344"/>
                  </a:ext>
                </a:extLst>
              </a:tr>
              <a:tr h="894682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Xác</a:t>
                      </a:r>
                      <a:r>
                        <a:rPr lang="vi-VN" baseline="0" dirty="0" smtClean="0">
                          <a:latin typeface="+mj-lt"/>
                        </a:rPr>
                        <a:t> định phạm vi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Bot sẽ</a:t>
                      </a:r>
                      <a:r>
                        <a:rPr lang="vi-VN" baseline="0" dirty="0" smtClean="0">
                          <a:latin typeface="+mj-lt"/>
                        </a:rPr>
                        <a:t> trả lời nội dung về cái gì, cho ai, và ai sẽ </a:t>
                      </a:r>
                    </a:p>
                    <a:p>
                      <a:pPr algn="ctr"/>
                      <a:r>
                        <a:rPr lang="vi-VN" baseline="0" dirty="0" smtClean="0">
                          <a:latin typeface="+mj-lt"/>
                        </a:rPr>
                        <a:t>dùng nó.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629511"/>
                  </a:ext>
                </a:extLst>
              </a:tr>
              <a:tr h="511247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Xác</a:t>
                      </a:r>
                      <a:r>
                        <a:rPr lang="vi-VN" baseline="0" dirty="0" smtClean="0">
                          <a:latin typeface="+mj-lt"/>
                        </a:rPr>
                        <a:t> định loại chatbot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Là</a:t>
                      </a:r>
                      <a:r>
                        <a:rPr lang="vi-VN" baseline="0" dirty="0" smtClean="0">
                          <a:latin typeface="+mj-lt"/>
                        </a:rPr>
                        <a:t> chatbot kịch bản hay chatbot thống minh hay là sự kết hợp cả 2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0440032"/>
                  </a:ext>
                </a:extLst>
              </a:tr>
              <a:tr h="511247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3 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Độ</a:t>
                      </a:r>
                      <a:r>
                        <a:rPr lang="vi-VN" baseline="0" dirty="0" smtClean="0">
                          <a:latin typeface="+mj-lt"/>
                        </a:rPr>
                        <a:t> sâu chatbot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Phát</a:t>
                      </a:r>
                      <a:r>
                        <a:rPr lang="vi-VN" baseline="0" dirty="0" smtClean="0">
                          <a:latin typeface="+mj-lt"/>
                        </a:rPr>
                        <a:t> triển ý và dẫn ý người dùng sâu nhất đến mức bao nhiêu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3250914"/>
                  </a:ext>
                </a:extLst>
              </a:tr>
              <a:tr h="511247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4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Các</a:t>
                      </a:r>
                      <a:r>
                        <a:rPr lang="vi-VN" baseline="0" dirty="0" smtClean="0">
                          <a:latin typeface="+mj-lt"/>
                        </a:rPr>
                        <a:t> tính năng của chatbot và liên quan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Chatbot sẽ</a:t>
                      </a:r>
                      <a:r>
                        <a:rPr lang="vi-VN" baseline="0" dirty="0" smtClean="0">
                          <a:latin typeface="+mj-lt"/>
                        </a:rPr>
                        <a:t> có thêm nội dung, tính năn mở rộng gì. Phụ vụ giai đoạn nào trong chatbot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606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6243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A34A2D1-76E5-4CB3-9176-D32FFDEE8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41" y="218476"/>
            <a:ext cx="11458938" cy="1325563"/>
          </a:xfrm>
        </p:spPr>
        <p:txBody>
          <a:bodyPr/>
          <a:lstStyle/>
          <a:p>
            <a:r>
              <a:rPr lang="vi-VN" dirty="0">
                <a:cs typeface="Calibri"/>
              </a:rPr>
              <a:t>Task 2: </a:t>
            </a:r>
            <a:r>
              <a:rPr lang="vi-VN" dirty="0" smtClean="0">
                <a:cs typeface="Calibri"/>
              </a:rPr>
              <a:t>Classification Intent</a:t>
            </a:r>
            <a:endParaRPr lang="vi-VN" dirty="0"/>
          </a:p>
        </p:txBody>
      </p:sp>
      <p:pic>
        <p:nvPicPr>
          <p:cNvPr id="1032" name="Picture 8" descr="Person Using Laptop Computer Icon Image Vector Illustration Design Royalty  Free Cliparts, Vectors, And Stock Illustration. Image 78145437.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235" y="2260180"/>
            <a:ext cx="1233517" cy="123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w to Create (Animated) Text Fills | Codrop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80" y="2570673"/>
            <a:ext cx="1844326" cy="75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I bots and Artificial Intelligence in Software Tes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68" y="1930189"/>
            <a:ext cx="1893498" cy="189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-Right Arrow 7"/>
          <p:cNvSpPr/>
          <p:nvPr/>
        </p:nvSpPr>
        <p:spPr>
          <a:xfrm>
            <a:off x="4761517" y="2935138"/>
            <a:ext cx="776378" cy="269604"/>
          </a:xfrm>
          <a:prstGeom prst="leftRightArrow">
            <a:avLst/>
          </a:prstGeom>
          <a:solidFill>
            <a:srgbClr val="7BB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>
            <a:off x="8534974" y="2876938"/>
            <a:ext cx="776378" cy="269604"/>
          </a:xfrm>
          <a:prstGeom prst="leftRightArrow">
            <a:avLst/>
          </a:prstGeom>
          <a:solidFill>
            <a:srgbClr val="7BB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42" name="Picture 18" descr="HƯỚNG DẪN THIẾT KẾ WEB-APP: 12 BƯỚC CƠ BẢN | Cowell A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510" y="5158596"/>
            <a:ext cx="2103896" cy="123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raining là gì? Đối tượng và lý do nên tiến hành traini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31" y="5185734"/>
            <a:ext cx="1807235" cy="120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>
            <a:off x="7065034" y="3899140"/>
            <a:ext cx="336430" cy="888520"/>
          </a:xfrm>
          <a:prstGeom prst="downArrow">
            <a:avLst/>
          </a:prstGeom>
          <a:solidFill>
            <a:srgbClr val="7BB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4761517" y="5788145"/>
            <a:ext cx="776378" cy="301924"/>
          </a:xfrm>
          <a:prstGeom prst="leftArrow">
            <a:avLst/>
          </a:prstGeom>
          <a:solidFill>
            <a:srgbClr val="7BB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3037228" y="4140679"/>
            <a:ext cx="319178" cy="646981"/>
          </a:xfrm>
          <a:prstGeom prst="upArrow">
            <a:avLst/>
          </a:prstGeom>
          <a:solidFill>
            <a:srgbClr val="7BB4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311352" y="2024184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Câu hỏi người dùng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45238" y="4140679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Lưu trữ lại yêu cầu</a:t>
            </a:r>
            <a:endParaRPr lang="en-US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02311" y="2507606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Tiếp nhận yêu cầu</a:t>
            </a:r>
            <a:endParaRPr lang="en-US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02048" y="3242994"/>
            <a:ext cx="2104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Phản hồi câu trả lời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47114" y="5380561"/>
            <a:ext cx="182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Dạy cho bé học </a:t>
            </a:r>
            <a:endParaRPr lang="en-US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42536" y="4315731"/>
            <a:ext cx="1940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Bé tập đoán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71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894" y="302644"/>
            <a:ext cx="11458938" cy="1325563"/>
          </a:xfrm>
        </p:spPr>
        <p:txBody>
          <a:bodyPr/>
          <a:lstStyle/>
          <a:p>
            <a:r>
              <a:rPr lang="vi-VN" dirty="0" smtClean="0"/>
              <a:t>Xây dựng tập dữ liệu và pre-processing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211049"/>
              </p:ext>
            </p:extLst>
          </p:nvPr>
        </p:nvGraphicFramePr>
        <p:xfrm>
          <a:off x="457200" y="1716656"/>
          <a:ext cx="470598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356">
                  <a:extLst>
                    <a:ext uri="{9D8B030D-6E8A-4147-A177-3AD203B41FA5}">
                      <a16:colId xmlns:a16="http://schemas.microsoft.com/office/drawing/2014/main" val="744038688"/>
                    </a:ext>
                  </a:extLst>
                </a:gridCol>
                <a:gridCol w="3191773">
                  <a:extLst>
                    <a:ext uri="{9D8B030D-6E8A-4147-A177-3AD203B41FA5}">
                      <a16:colId xmlns:a16="http://schemas.microsoft.com/office/drawing/2014/main" val="2979117876"/>
                    </a:ext>
                  </a:extLst>
                </a:gridCol>
                <a:gridCol w="875853">
                  <a:extLst>
                    <a:ext uri="{9D8B030D-6E8A-4147-A177-3AD203B41FA5}">
                      <a16:colId xmlns:a16="http://schemas.microsoft.com/office/drawing/2014/main" val="1809755917"/>
                    </a:ext>
                  </a:extLst>
                </a:gridCol>
              </a:tblGrid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STT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Đại</a:t>
                      </a:r>
                      <a:r>
                        <a:rPr lang="vi-VN" baseline="0" dirty="0" smtClean="0">
                          <a:latin typeface="+mj-lt"/>
                        </a:rPr>
                        <a:t> lượng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Gía</a:t>
                      </a:r>
                      <a:r>
                        <a:rPr lang="vi-VN" baseline="0" dirty="0" smtClean="0">
                          <a:latin typeface="+mj-lt"/>
                        </a:rPr>
                        <a:t> trị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749358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Số</a:t>
                      </a:r>
                      <a:r>
                        <a:rPr lang="vi-VN" baseline="0" dirty="0" smtClean="0">
                          <a:latin typeface="+mj-lt"/>
                        </a:rPr>
                        <a:t> lượng intent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24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301162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2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Số</a:t>
                      </a:r>
                      <a:r>
                        <a:rPr lang="vi-VN" baseline="0" dirty="0" smtClean="0">
                          <a:latin typeface="+mj-lt"/>
                        </a:rPr>
                        <a:t> lượng câu hỏi tập dữ liệu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1141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91343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3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Train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958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300015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4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Test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193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704026"/>
                  </a:ext>
                </a:extLst>
              </a:tr>
              <a:tr h="362826"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5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Trung bình</a:t>
                      </a:r>
                      <a:r>
                        <a:rPr lang="vi-VN" baseline="0" dirty="0" smtClean="0">
                          <a:latin typeface="+mj-lt"/>
                        </a:rPr>
                        <a:t> mỗi intent 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dirty="0" smtClean="0">
                          <a:latin typeface="+mj-lt"/>
                        </a:rPr>
                        <a:t>48</a:t>
                      </a:r>
                      <a:endParaRPr lang="en-US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815483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17" y="1309086"/>
            <a:ext cx="5506165" cy="2964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49" y="4260999"/>
            <a:ext cx="3274018" cy="2455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499" y="4273939"/>
            <a:ext cx="3256765" cy="24425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6596" y="4632386"/>
            <a:ext cx="45765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smtClean="0">
                <a:latin typeface="+mj-lt"/>
              </a:rPr>
              <a:t>Tiền xử lý:</a:t>
            </a:r>
          </a:p>
          <a:p>
            <a:pPr marL="342900" indent="-342900">
              <a:buAutoNum type="arabicPeriod"/>
            </a:pPr>
            <a:r>
              <a:rPr lang="vi-VN" dirty="0" smtClean="0">
                <a:latin typeface="+mj-lt"/>
              </a:rPr>
              <a:t>Chuẩn hóa chữ viết</a:t>
            </a:r>
          </a:p>
          <a:p>
            <a:pPr marL="342900" indent="-342900">
              <a:buAutoNum type="arabicPeriod"/>
            </a:pPr>
            <a:r>
              <a:rPr lang="vi-VN" dirty="0" smtClean="0">
                <a:latin typeface="+mj-lt"/>
              </a:rPr>
              <a:t>Cắt câu</a:t>
            </a:r>
          </a:p>
          <a:p>
            <a:pPr marL="342900" indent="-342900">
              <a:buAutoNum type="arabicPeriod"/>
            </a:pPr>
            <a:r>
              <a:rPr lang="vi-VN" dirty="0" smtClean="0">
                <a:latin typeface="+mj-lt"/>
              </a:rPr>
              <a:t>Loại bỏ kí tự đặc việt</a:t>
            </a:r>
          </a:p>
          <a:p>
            <a:pPr marL="342900" indent="-342900">
              <a:buAutoNum type="arabicPeriod"/>
            </a:pPr>
            <a:r>
              <a:rPr lang="vi-VN" dirty="0" smtClean="0">
                <a:latin typeface="+mj-lt"/>
              </a:rPr>
              <a:t>Loại bỏ stop words</a:t>
            </a:r>
          </a:p>
        </p:txBody>
      </p:sp>
    </p:spTree>
    <p:extLst>
      <p:ext uri="{BB962C8B-B14F-4D97-AF65-F5344CB8AC3E}">
        <p14:creationId xmlns:p14="http://schemas.microsoft.com/office/powerpoint/2010/main" val="3573926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20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B4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908</Words>
  <Application>Microsoft Office PowerPoint</Application>
  <PresentationFormat>Widescreen</PresentationFormat>
  <Paragraphs>211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맑은 고딕</vt:lpstr>
      <vt:lpstr>Poppins Medium</vt:lpstr>
      <vt:lpstr>Vollkorn Black</vt:lpstr>
      <vt:lpstr>Arial</vt:lpstr>
      <vt:lpstr>Calibri Light</vt:lpstr>
      <vt:lpstr>Calibri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1: Kịch bản</vt:lpstr>
      <vt:lpstr>Task 2: Classification Intent</vt:lpstr>
      <vt:lpstr>Xây dựng tập dữ liệu và pre-processing</vt:lpstr>
      <vt:lpstr>PowerPoint Presentation</vt:lpstr>
      <vt:lpstr>Phương án tiếp cận và kết quả</vt:lpstr>
      <vt:lpstr>TASK 3: Nhận dạng tên thực thể</vt:lpstr>
      <vt:lpstr>PowerPoint Presentation</vt:lpstr>
      <vt:lpstr>Kết quả phân tích:</vt:lpstr>
      <vt:lpstr>Thực hiện phương pháp và kết quả</vt:lpstr>
      <vt:lpstr>Task 4: Model Language: gợi ý từ tiếp theo</vt:lpstr>
      <vt:lpstr>Một vài kết quả</vt:lpstr>
      <vt:lpstr>Task 5: Recomendation Intent</vt:lpstr>
      <vt:lpstr>PowerPoint Presentation</vt:lpstr>
      <vt:lpstr>Xây dựng ứng dụng</vt:lpstr>
      <vt:lpstr>DEMO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HANNA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đông lầu</cp:lastModifiedBy>
  <cp:revision>142</cp:revision>
  <dcterms:created xsi:type="dcterms:W3CDTF">2018-09-12T10:04:45Z</dcterms:created>
  <dcterms:modified xsi:type="dcterms:W3CDTF">2020-12-22T11:34:50Z</dcterms:modified>
  <cp:category>www.slidemembers.com</cp:category>
</cp:coreProperties>
</file>